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64" r:id="rId5"/>
    <p:sldId id="259" r:id="rId6"/>
    <p:sldId id="260" r:id="rId7"/>
    <p:sldId id="280" r:id="rId8"/>
    <p:sldId id="281" r:id="rId9"/>
    <p:sldId id="287" r:id="rId10"/>
    <p:sldId id="290" r:id="rId11"/>
    <p:sldId id="288" r:id="rId12"/>
    <p:sldId id="291" r:id="rId13"/>
    <p:sldId id="289" r:id="rId14"/>
    <p:sldId id="292" r:id="rId15"/>
    <p:sldId id="293" r:id="rId16"/>
    <p:sldId id="294" r:id="rId17"/>
    <p:sldId id="295" r:id="rId18"/>
    <p:sldId id="296" r:id="rId19"/>
    <p:sldId id="285" r:id="rId20"/>
    <p:sldId id="274" r:id="rId21"/>
    <p:sldId id="275" r:id="rId22"/>
    <p:sldId id="286" r:id="rId23"/>
    <p:sldId id="263" r:id="rId24"/>
    <p:sldId id="267" r:id="rId25"/>
    <p:sldId id="270" r:id="rId26"/>
    <p:sldId id="268" r:id="rId27"/>
    <p:sldId id="266" r:id="rId28"/>
    <p:sldId id="272" r:id="rId29"/>
    <p:sldId id="273" r:id="rId3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A19A"/>
    <a:srgbClr val="28B9B6"/>
    <a:srgbClr val="35D3D3"/>
    <a:srgbClr val="F34D19"/>
    <a:srgbClr val="EDB823"/>
    <a:srgbClr val="CD9C11"/>
    <a:srgbClr val="271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7" autoAdjust="0"/>
    <p:restoredTop sz="79187" autoAdjust="0"/>
  </p:normalViewPr>
  <p:slideViewPr>
    <p:cSldViewPr>
      <p:cViewPr>
        <p:scale>
          <a:sx n="96" d="100"/>
          <a:sy n="96" d="100"/>
        </p:scale>
        <p:origin x="-1680" y="-84"/>
      </p:cViewPr>
      <p:guideLst>
        <p:guide orient="horz" pos="2160"/>
        <p:guide orient="horz" pos="482"/>
        <p:guide orient="horz" pos="3929"/>
        <p:guide orient="horz" pos="981"/>
        <p:guide orient="horz" pos="3838"/>
        <p:guide orient="horz" pos="3612"/>
        <p:guide pos="2880"/>
        <p:guide pos="340"/>
        <p:guide pos="521"/>
        <p:guide pos="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2064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F48EB-7CC6-471F-91AE-2BE1BA78761E}" type="doc">
      <dgm:prSet loTypeId="urn:microsoft.com/office/officeart/2005/8/layout/radial3" loCatId="cycle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E53451DD-B747-44F3-A39E-53D3593D2AD6}">
      <dgm:prSet phldrT="[텍스트]" custT="1"/>
      <dgm:spPr/>
      <dgm:t>
        <a:bodyPr/>
        <a:lstStyle/>
        <a:p>
          <a:pPr latinLnBrk="1"/>
          <a:r>
            <a:rPr lang="ko-KR" altLang="en-US" sz="30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빅</a:t>
          </a:r>
          <a:r>
            <a:rPr lang="ko-KR" altLang="en-US" sz="3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데이터</a:t>
          </a:r>
          <a:endParaRPr lang="ko-KR" altLang="en-US" sz="3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F9BECD-CA98-4C30-A146-A372A3280CDD}" type="parTrans" cxnId="{9C47B767-16E1-4A27-B172-533E30846F23}">
      <dgm:prSet/>
      <dgm:spPr/>
      <dgm:t>
        <a:bodyPr/>
        <a:lstStyle/>
        <a:p>
          <a:pPr latinLnBrk="1"/>
          <a:endParaRPr lang="ko-KR" altLang="en-US"/>
        </a:p>
      </dgm:t>
    </dgm:pt>
    <dgm:pt modelId="{FA9C1814-0590-482D-882C-8071CFC03E67}" type="sibTrans" cxnId="{9C47B767-16E1-4A27-B172-533E30846F23}">
      <dgm:prSet/>
      <dgm:spPr/>
      <dgm:t>
        <a:bodyPr/>
        <a:lstStyle/>
        <a:p>
          <a:pPr latinLnBrk="1"/>
          <a:endParaRPr lang="ko-KR" altLang="en-US"/>
        </a:p>
      </dgm:t>
    </dgm:pt>
    <dgm:pt modelId="{74CFEC64-5594-4D06-B820-436F5477F704}">
      <dgm:prSet phldrT="[텍스트]" custT="1"/>
      <dgm:spPr/>
      <dgm:t>
        <a:bodyPr/>
        <a:lstStyle/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도메인</a:t>
          </a:r>
          <a:endParaRPr lang="en-US" altLang="ko-KR" sz="13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지식</a:t>
          </a:r>
          <a:endParaRPr lang="ko-KR" altLang="en-US" sz="1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F07770-BACB-48EA-8FF7-CC8F130210C0}" type="parTrans" cxnId="{62EE4081-87BD-4B91-ACE7-C949FB7F057E}">
      <dgm:prSet/>
      <dgm:spPr/>
      <dgm:t>
        <a:bodyPr/>
        <a:lstStyle/>
        <a:p>
          <a:pPr latinLnBrk="1"/>
          <a:endParaRPr lang="ko-KR" altLang="en-US"/>
        </a:p>
      </dgm:t>
    </dgm:pt>
    <dgm:pt modelId="{4020CCF3-6977-4B8F-B6C6-812F0AD81D27}" type="sibTrans" cxnId="{62EE4081-87BD-4B91-ACE7-C949FB7F057E}">
      <dgm:prSet/>
      <dgm:spPr/>
      <dgm:t>
        <a:bodyPr/>
        <a:lstStyle/>
        <a:p>
          <a:pPr latinLnBrk="1"/>
          <a:endParaRPr lang="ko-KR" altLang="en-US"/>
        </a:p>
      </dgm:t>
    </dgm:pt>
    <dgm:pt modelId="{2D8453BB-50AE-450E-A5CD-EF0F1330793C}">
      <dgm:prSet phldrT="[텍스트]" custT="1"/>
      <dgm:spPr/>
      <dgm:t>
        <a:bodyPr/>
        <a:lstStyle/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</a:t>
          </a:r>
          <a:endParaRPr lang="en-US" altLang="ko-KR" sz="13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/>
          <a:r>
            <a:rPr lang="ko-KR" altLang="en-US" sz="13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마이닝</a:t>
          </a:r>
          <a:endParaRPr lang="ko-KR" altLang="en-US" sz="1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458447-7C3A-465B-A2EB-315BA86A0EF4}" type="parTrans" cxnId="{FDD16DB1-CF82-42E2-B8DC-1FEC28DFB583}">
      <dgm:prSet/>
      <dgm:spPr/>
      <dgm:t>
        <a:bodyPr/>
        <a:lstStyle/>
        <a:p>
          <a:pPr latinLnBrk="1"/>
          <a:endParaRPr lang="ko-KR" altLang="en-US"/>
        </a:p>
      </dgm:t>
    </dgm:pt>
    <dgm:pt modelId="{83148C43-498A-45AC-ACE1-FD92174AF476}" type="sibTrans" cxnId="{FDD16DB1-CF82-42E2-B8DC-1FEC28DFB583}">
      <dgm:prSet/>
      <dgm:spPr/>
      <dgm:t>
        <a:bodyPr/>
        <a:lstStyle/>
        <a:p>
          <a:pPr latinLnBrk="1"/>
          <a:endParaRPr lang="ko-KR" altLang="en-US"/>
        </a:p>
      </dgm:t>
    </dgm:pt>
    <dgm:pt modelId="{8B1EA712-8F9C-454D-84D0-8ED3C480BC8F}">
      <dgm:prSet phldrT="[텍스트]" custT="1"/>
      <dgm:spPr/>
      <dgm:t>
        <a:bodyPr/>
        <a:lstStyle/>
        <a:p>
          <a:pPr latinLnBrk="1"/>
          <a:r>
            <a:rPr lang="ko-KR" altLang="en-US" sz="13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머신러닝</a:t>
          </a:r>
          <a:endParaRPr lang="ko-KR" altLang="en-US" sz="1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99B7C37-98A7-43A2-9B49-1FC172288FB9}" type="parTrans" cxnId="{7231299B-C3B1-4CA9-8626-3EA869C3E23A}">
      <dgm:prSet/>
      <dgm:spPr/>
      <dgm:t>
        <a:bodyPr/>
        <a:lstStyle/>
        <a:p>
          <a:pPr latinLnBrk="1"/>
          <a:endParaRPr lang="ko-KR" altLang="en-US"/>
        </a:p>
      </dgm:t>
    </dgm:pt>
    <dgm:pt modelId="{DC1AF309-9D0D-4E69-9132-0177C513CEF1}" type="sibTrans" cxnId="{7231299B-C3B1-4CA9-8626-3EA869C3E23A}">
      <dgm:prSet/>
      <dgm:spPr/>
      <dgm:t>
        <a:bodyPr/>
        <a:lstStyle/>
        <a:p>
          <a:pPr latinLnBrk="1"/>
          <a:endParaRPr lang="ko-KR" altLang="en-US"/>
        </a:p>
      </dgm:t>
    </dgm:pt>
    <dgm:pt modelId="{6CD1D9B7-880F-4999-9CB9-4F19360705F3}">
      <dgm:prSet phldrT="[텍스트]" custT="1"/>
      <dgm:spPr/>
      <dgm:t>
        <a:bodyPr/>
        <a:lstStyle/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소프트웨어 </a:t>
          </a:r>
          <a:endParaRPr lang="en-US" altLang="ko-KR" sz="13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프로그래밍</a:t>
          </a:r>
          <a:endParaRPr lang="ko-KR" altLang="en-US" sz="1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85F5D1-935C-439E-8581-20EC126DD138}" type="parTrans" cxnId="{F4DD5E7F-2864-43D8-8483-A82BF32F6F80}">
      <dgm:prSet/>
      <dgm:spPr/>
      <dgm:t>
        <a:bodyPr/>
        <a:lstStyle/>
        <a:p>
          <a:pPr latinLnBrk="1"/>
          <a:endParaRPr lang="ko-KR" altLang="en-US"/>
        </a:p>
      </dgm:t>
    </dgm:pt>
    <dgm:pt modelId="{AC08D115-8029-47E4-B6B1-6FD4CFCC3C66}" type="sibTrans" cxnId="{F4DD5E7F-2864-43D8-8483-A82BF32F6F80}">
      <dgm:prSet/>
      <dgm:spPr/>
      <dgm:t>
        <a:bodyPr/>
        <a:lstStyle/>
        <a:p>
          <a:pPr latinLnBrk="1"/>
          <a:endParaRPr lang="ko-KR" altLang="en-US"/>
        </a:p>
      </dgm:t>
    </dgm:pt>
    <dgm:pt modelId="{821E4844-71A0-4AA9-8AA0-3B2D57DF1410}">
      <dgm:prSet phldrT="[텍스트]" custT="1"/>
      <dgm:spPr/>
      <dgm:t>
        <a:bodyPr/>
        <a:lstStyle/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운영체제 </a:t>
          </a:r>
          <a:endParaRPr lang="en-US" altLang="ko-KR" sz="13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분산컴퓨팅</a:t>
          </a:r>
          <a:endParaRPr lang="ko-KR" altLang="en-US" sz="1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5BC689-27D9-4874-9EC6-051799371630}" type="parTrans" cxnId="{B59DFCD2-7D0B-48E6-BF5A-DD71ACB9A800}">
      <dgm:prSet/>
      <dgm:spPr/>
      <dgm:t>
        <a:bodyPr/>
        <a:lstStyle/>
        <a:p>
          <a:pPr latinLnBrk="1"/>
          <a:endParaRPr lang="ko-KR" altLang="en-US"/>
        </a:p>
      </dgm:t>
    </dgm:pt>
    <dgm:pt modelId="{AA9E1AF3-36A9-48DD-BD09-A44AE3246BBB}" type="sibTrans" cxnId="{B59DFCD2-7D0B-48E6-BF5A-DD71ACB9A800}">
      <dgm:prSet/>
      <dgm:spPr/>
      <dgm:t>
        <a:bodyPr/>
        <a:lstStyle/>
        <a:p>
          <a:pPr latinLnBrk="1"/>
          <a:endParaRPr lang="ko-KR" altLang="en-US"/>
        </a:p>
      </dgm:t>
    </dgm:pt>
    <dgm:pt modelId="{F3D87903-1859-49F7-A5A8-8161C9349484}">
      <dgm:prSet phldrT="[텍스트]" custT="1"/>
      <dgm:spPr/>
      <dgm:t>
        <a:bodyPr/>
        <a:lstStyle/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플랫폼</a:t>
          </a:r>
          <a:endParaRPr lang="en-US" altLang="ko-KR" sz="13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기술</a:t>
          </a:r>
          <a:endParaRPr lang="ko-KR" altLang="en-US" sz="1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C416007-7114-4A39-A531-FF7BD05A10B6}" type="parTrans" cxnId="{DF1CBB87-6B34-43B7-B66D-9350019F563C}">
      <dgm:prSet/>
      <dgm:spPr/>
      <dgm:t>
        <a:bodyPr/>
        <a:lstStyle/>
        <a:p>
          <a:pPr latinLnBrk="1"/>
          <a:endParaRPr lang="ko-KR" altLang="en-US"/>
        </a:p>
      </dgm:t>
    </dgm:pt>
    <dgm:pt modelId="{C8D2CF1A-6FD7-4F15-8AE4-19AA71F5FA2B}" type="sibTrans" cxnId="{DF1CBB87-6B34-43B7-B66D-9350019F563C}">
      <dgm:prSet/>
      <dgm:spPr/>
      <dgm:t>
        <a:bodyPr/>
        <a:lstStyle/>
        <a:p>
          <a:pPr latinLnBrk="1"/>
          <a:endParaRPr lang="ko-KR" altLang="en-US"/>
        </a:p>
      </dgm:t>
    </dgm:pt>
    <dgm:pt modelId="{A2A2AF2B-F273-496D-9874-21864D9BE6B9}">
      <dgm:prSet phldrT="[텍스트]" custT="1"/>
      <dgm:spPr/>
      <dgm:t>
        <a:bodyPr/>
        <a:lstStyle/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 </a:t>
          </a:r>
          <a:endParaRPr lang="en-US" altLang="ko-KR" sz="13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/>
          <a:r>
            <a:rPr lang="ko-KR" altLang="en-US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시각화</a:t>
          </a:r>
          <a:endParaRPr lang="ko-KR" altLang="en-US" sz="1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A6FA7E-1127-43E3-AAC4-760A60D82073}" type="parTrans" cxnId="{2A5948CF-B3FA-42AE-A866-315EDA177112}">
      <dgm:prSet/>
      <dgm:spPr/>
      <dgm:t>
        <a:bodyPr/>
        <a:lstStyle/>
        <a:p>
          <a:pPr latinLnBrk="1"/>
          <a:endParaRPr lang="ko-KR" altLang="en-US"/>
        </a:p>
      </dgm:t>
    </dgm:pt>
    <dgm:pt modelId="{8DF92B10-044B-47C9-95AC-241550CEB370}" type="sibTrans" cxnId="{2A5948CF-B3FA-42AE-A866-315EDA177112}">
      <dgm:prSet/>
      <dgm:spPr/>
      <dgm:t>
        <a:bodyPr/>
        <a:lstStyle/>
        <a:p>
          <a:pPr latinLnBrk="1"/>
          <a:endParaRPr lang="ko-KR" altLang="en-US"/>
        </a:p>
      </dgm:t>
    </dgm:pt>
    <dgm:pt modelId="{85B30048-D5A4-4665-8840-19BA745EF5E9}" type="pres">
      <dgm:prSet presAssocID="{1B9F48EB-7CC6-471F-91AE-2BE1BA78761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946D61-FEE1-400D-AD8C-7914A9CA3CCE}" type="pres">
      <dgm:prSet presAssocID="{1B9F48EB-7CC6-471F-91AE-2BE1BA78761E}" presName="radial" presStyleCnt="0">
        <dgm:presLayoutVars>
          <dgm:animLvl val="ctr"/>
        </dgm:presLayoutVars>
      </dgm:prSet>
      <dgm:spPr/>
    </dgm:pt>
    <dgm:pt modelId="{2B97D5A6-5A92-4C57-B7CE-F5C3306ED5AB}" type="pres">
      <dgm:prSet presAssocID="{E53451DD-B747-44F3-A39E-53D3593D2AD6}" presName="centerShape" presStyleLbl="vennNode1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30D9521-2E32-462E-A0DC-9E0A73F41B55}" type="pres">
      <dgm:prSet presAssocID="{74CFEC64-5594-4D06-B820-436F5477F704}" presName="node" presStyleLbl="vennNode1" presStyleIdx="1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E379C-9F6C-473C-887A-41E80A476187}" type="pres">
      <dgm:prSet presAssocID="{2D8453BB-50AE-450E-A5CD-EF0F1330793C}" presName="node" presStyleLbl="vennNode1" presStyleIdx="2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6BEDDB-823C-4A60-816D-3C06D6469345}" type="pres">
      <dgm:prSet presAssocID="{8B1EA712-8F9C-454D-84D0-8ED3C480BC8F}" presName="node" presStyleLbl="vennNode1" presStyleIdx="3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399209-7528-4587-936E-03C98590F37F}" type="pres">
      <dgm:prSet presAssocID="{6CD1D9B7-880F-4999-9CB9-4F19360705F3}" presName="node" presStyleLbl="vennNode1" presStyleIdx="4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72F2F4-0546-44F8-A835-B84E7A065D02}" type="pres">
      <dgm:prSet presAssocID="{821E4844-71A0-4AA9-8AA0-3B2D57DF1410}" presName="node" presStyleLbl="vennNode1" presStyleIdx="5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2A7DE8-220E-4E6C-9E4E-6CF7295700BD}" type="pres">
      <dgm:prSet presAssocID="{F3D87903-1859-49F7-A5A8-8161C9349484}" presName="node" presStyleLbl="vennNode1" presStyleIdx="6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8C0912-FF27-4093-9527-5EF2E2C5491B}" type="pres">
      <dgm:prSet presAssocID="{A2A2AF2B-F273-496D-9874-21864D9BE6B9}" presName="node" presStyleLbl="vennNode1" presStyleIdx="7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36E9785-2BE0-4ABD-AEDD-62BA1BA4DADA}" type="presOf" srcId="{6CD1D9B7-880F-4999-9CB9-4F19360705F3}" destId="{72399209-7528-4587-936E-03C98590F37F}" srcOrd="0" destOrd="0" presId="urn:microsoft.com/office/officeart/2005/8/layout/radial3"/>
    <dgm:cxn modelId="{7231299B-C3B1-4CA9-8626-3EA869C3E23A}" srcId="{E53451DD-B747-44F3-A39E-53D3593D2AD6}" destId="{8B1EA712-8F9C-454D-84D0-8ED3C480BC8F}" srcOrd="2" destOrd="0" parTransId="{099B7C37-98A7-43A2-9B49-1FC172288FB9}" sibTransId="{DC1AF309-9D0D-4E69-9132-0177C513CEF1}"/>
    <dgm:cxn modelId="{B59DFCD2-7D0B-48E6-BF5A-DD71ACB9A800}" srcId="{E53451DD-B747-44F3-A39E-53D3593D2AD6}" destId="{821E4844-71A0-4AA9-8AA0-3B2D57DF1410}" srcOrd="4" destOrd="0" parTransId="{055BC689-27D9-4874-9EC6-051799371630}" sibTransId="{AA9E1AF3-36A9-48DD-BD09-A44AE3246BBB}"/>
    <dgm:cxn modelId="{716A2AE2-32E0-4E4B-A10C-BE3BC617B479}" type="presOf" srcId="{1B9F48EB-7CC6-471F-91AE-2BE1BA78761E}" destId="{85B30048-D5A4-4665-8840-19BA745EF5E9}" srcOrd="0" destOrd="0" presId="urn:microsoft.com/office/officeart/2005/8/layout/radial3"/>
    <dgm:cxn modelId="{32EE079D-97FB-4653-BC3C-1A7ACC082459}" type="presOf" srcId="{F3D87903-1859-49F7-A5A8-8161C9349484}" destId="{762A7DE8-220E-4E6C-9E4E-6CF7295700BD}" srcOrd="0" destOrd="0" presId="urn:microsoft.com/office/officeart/2005/8/layout/radial3"/>
    <dgm:cxn modelId="{D8515BB6-644B-4B20-A877-211F1AA0CC25}" type="presOf" srcId="{E53451DD-B747-44F3-A39E-53D3593D2AD6}" destId="{2B97D5A6-5A92-4C57-B7CE-F5C3306ED5AB}" srcOrd="0" destOrd="0" presId="urn:microsoft.com/office/officeart/2005/8/layout/radial3"/>
    <dgm:cxn modelId="{4E20D171-FAC0-4F9E-A40C-034857B2EEB9}" type="presOf" srcId="{821E4844-71A0-4AA9-8AA0-3B2D57DF1410}" destId="{4E72F2F4-0546-44F8-A835-B84E7A065D02}" srcOrd="0" destOrd="0" presId="urn:microsoft.com/office/officeart/2005/8/layout/radial3"/>
    <dgm:cxn modelId="{FDD16DB1-CF82-42E2-B8DC-1FEC28DFB583}" srcId="{E53451DD-B747-44F3-A39E-53D3593D2AD6}" destId="{2D8453BB-50AE-450E-A5CD-EF0F1330793C}" srcOrd="1" destOrd="0" parTransId="{C2458447-7C3A-465B-A2EB-315BA86A0EF4}" sibTransId="{83148C43-498A-45AC-ACE1-FD92174AF476}"/>
    <dgm:cxn modelId="{9C47B767-16E1-4A27-B172-533E30846F23}" srcId="{1B9F48EB-7CC6-471F-91AE-2BE1BA78761E}" destId="{E53451DD-B747-44F3-A39E-53D3593D2AD6}" srcOrd="0" destOrd="0" parTransId="{C2F9BECD-CA98-4C30-A146-A372A3280CDD}" sibTransId="{FA9C1814-0590-482D-882C-8071CFC03E67}"/>
    <dgm:cxn modelId="{DF1CBB87-6B34-43B7-B66D-9350019F563C}" srcId="{E53451DD-B747-44F3-A39E-53D3593D2AD6}" destId="{F3D87903-1859-49F7-A5A8-8161C9349484}" srcOrd="5" destOrd="0" parTransId="{3C416007-7114-4A39-A531-FF7BD05A10B6}" sibTransId="{C8D2CF1A-6FD7-4F15-8AE4-19AA71F5FA2B}"/>
    <dgm:cxn modelId="{492E8403-22F4-4A4D-8774-DABF07379F82}" type="presOf" srcId="{2D8453BB-50AE-450E-A5CD-EF0F1330793C}" destId="{015E379C-9F6C-473C-887A-41E80A476187}" srcOrd="0" destOrd="0" presId="urn:microsoft.com/office/officeart/2005/8/layout/radial3"/>
    <dgm:cxn modelId="{6116DDA9-3A45-4FD7-AB13-01D398611E1A}" type="presOf" srcId="{8B1EA712-8F9C-454D-84D0-8ED3C480BC8F}" destId="{E96BEDDB-823C-4A60-816D-3C06D6469345}" srcOrd="0" destOrd="0" presId="urn:microsoft.com/office/officeart/2005/8/layout/radial3"/>
    <dgm:cxn modelId="{B873A47C-B88A-4240-AE93-114E9B2DA414}" type="presOf" srcId="{A2A2AF2B-F273-496D-9874-21864D9BE6B9}" destId="{878C0912-FF27-4093-9527-5EF2E2C5491B}" srcOrd="0" destOrd="0" presId="urn:microsoft.com/office/officeart/2005/8/layout/radial3"/>
    <dgm:cxn modelId="{F4DD5E7F-2864-43D8-8483-A82BF32F6F80}" srcId="{E53451DD-B747-44F3-A39E-53D3593D2AD6}" destId="{6CD1D9B7-880F-4999-9CB9-4F19360705F3}" srcOrd="3" destOrd="0" parTransId="{1185F5D1-935C-439E-8581-20EC126DD138}" sibTransId="{AC08D115-8029-47E4-B6B1-6FD4CFCC3C66}"/>
    <dgm:cxn modelId="{8B91703F-0B21-4F4B-896D-93693C5F950E}" type="presOf" srcId="{74CFEC64-5594-4D06-B820-436F5477F704}" destId="{D30D9521-2E32-462E-A0DC-9E0A73F41B55}" srcOrd="0" destOrd="0" presId="urn:microsoft.com/office/officeart/2005/8/layout/radial3"/>
    <dgm:cxn modelId="{62EE4081-87BD-4B91-ACE7-C949FB7F057E}" srcId="{E53451DD-B747-44F3-A39E-53D3593D2AD6}" destId="{74CFEC64-5594-4D06-B820-436F5477F704}" srcOrd="0" destOrd="0" parTransId="{B6F07770-BACB-48EA-8FF7-CC8F130210C0}" sibTransId="{4020CCF3-6977-4B8F-B6C6-812F0AD81D27}"/>
    <dgm:cxn modelId="{2A5948CF-B3FA-42AE-A866-315EDA177112}" srcId="{E53451DD-B747-44F3-A39E-53D3593D2AD6}" destId="{A2A2AF2B-F273-496D-9874-21864D9BE6B9}" srcOrd="6" destOrd="0" parTransId="{30A6FA7E-1127-43E3-AAC4-760A60D82073}" sibTransId="{8DF92B10-044B-47C9-95AC-241550CEB370}"/>
    <dgm:cxn modelId="{42587B77-2CD6-4C06-9270-C61DA5D65BD1}" type="presParOf" srcId="{85B30048-D5A4-4665-8840-19BA745EF5E9}" destId="{F1946D61-FEE1-400D-AD8C-7914A9CA3CCE}" srcOrd="0" destOrd="0" presId="urn:microsoft.com/office/officeart/2005/8/layout/radial3"/>
    <dgm:cxn modelId="{25F882AA-01D7-4E27-8858-7A9C7DB0F4D9}" type="presParOf" srcId="{F1946D61-FEE1-400D-AD8C-7914A9CA3CCE}" destId="{2B97D5A6-5A92-4C57-B7CE-F5C3306ED5AB}" srcOrd="0" destOrd="0" presId="urn:microsoft.com/office/officeart/2005/8/layout/radial3"/>
    <dgm:cxn modelId="{729AFFE8-3807-4D4A-8494-9AE45593E317}" type="presParOf" srcId="{F1946D61-FEE1-400D-AD8C-7914A9CA3CCE}" destId="{D30D9521-2E32-462E-A0DC-9E0A73F41B55}" srcOrd="1" destOrd="0" presId="urn:microsoft.com/office/officeart/2005/8/layout/radial3"/>
    <dgm:cxn modelId="{4CB85ADD-E534-4179-B976-9C4B9ECD0509}" type="presParOf" srcId="{F1946D61-FEE1-400D-AD8C-7914A9CA3CCE}" destId="{015E379C-9F6C-473C-887A-41E80A476187}" srcOrd="2" destOrd="0" presId="urn:microsoft.com/office/officeart/2005/8/layout/radial3"/>
    <dgm:cxn modelId="{7D676AEB-DCB5-4157-A6F8-5B88BC0D7B8C}" type="presParOf" srcId="{F1946D61-FEE1-400D-AD8C-7914A9CA3CCE}" destId="{E96BEDDB-823C-4A60-816D-3C06D6469345}" srcOrd="3" destOrd="0" presId="urn:microsoft.com/office/officeart/2005/8/layout/radial3"/>
    <dgm:cxn modelId="{D5437982-5660-495C-B358-59E13E039893}" type="presParOf" srcId="{F1946D61-FEE1-400D-AD8C-7914A9CA3CCE}" destId="{72399209-7528-4587-936E-03C98590F37F}" srcOrd="4" destOrd="0" presId="urn:microsoft.com/office/officeart/2005/8/layout/radial3"/>
    <dgm:cxn modelId="{F9C7E962-35E5-4D32-96C5-3D828B66704B}" type="presParOf" srcId="{F1946D61-FEE1-400D-AD8C-7914A9CA3CCE}" destId="{4E72F2F4-0546-44F8-A835-B84E7A065D02}" srcOrd="5" destOrd="0" presId="urn:microsoft.com/office/officeart/2005/8/layout/radial3"/>
    <dgm:cxn modelId="{5997580F-DAAB-4F73-9B80-13633D611FCA}" type="presParOf" srcId="{F1946D61-FEE1-400D-AD8C-7914A9CA3CCE}" destId="{762A7DE8-220E-4E6C-9E4E-6CF7295700BD}" srcOrd="6" destOrd="0" presId="urn:microsoft.com/office/officeart/2005/8/layout/radial3"/>
    <dgm:cxn modelId="{AC0D7D76-1CFE-4FB8-8E05-F5BBDDE6E1E4}" type="presParOf" srcId="{F1946D61-FEE1-400D-AD8C-7914A9CA3CCE}" destId="{878C0912-FF27-4093-9527-5EF2E2C5491B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7D5A6-5A92-4C57-B7CE-F5C3306ED5AB}">
      <dsp:nvSpPr>
        <dsp:cNvPr id="0" name=""/>
        <dsp:cNvSpPr/>
      </dsp:nvSpPr>
      <dsp:spPr>
        <a:xfrm>
          <a:off x="1430146" y="1053554"/>
          <a:ext cx="2519998" cy="251999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빅</a:t>
          </a:r>
          <a:r>
            <a:rPr lang="ko-KR" altLang="en-US" sz="3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데이터</a:t>
          </a:r>
          <a:endParaRPr lang="ko-KR" altLang="en-US" sz="3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99191" y="1422599"/>
        <a:ext cx="1781908" cy="1781908"/>
      </dsp:txXfrm>
    </dsp:sp>
    <dsp:sp modelId="{D30D9521-2E32-462E-A0DC-9E0A73F41B55}">
      <dsp:nvSpPr>
        <dsp:cNvPr id="0" name=""/>
        <dsp:cNvSpPr/>
      </dsp:nvSpPr>
      <dsp:spPr>
        <a:xfrm>
          <a:off x="2060145" y="41529"/>
          <a:ext cx="1259999" cy="1259999"/>
        </a:xfrm>
        <a:prstGeom prst="ellipse">
          <a:avLst/>
        </a:prstGeom>
        <a:solidFill>
          <a:schemeClr val="accent5">
            <a:alpha val="50000"/>
            <a:hueOff val="-1419125"/>
            <a:satOff val="5687"/>
            <a:lumOff val="1233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도메인</a:t>
          </a:r>
          <a:endParaRPr lang="en-US" altLang="ko-KR" sz="13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지식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44668" y="226052"/>
        <a:ext cx="890953" cy="890953"/>
      </dsp:txXfrm>
    </dsp:sp>
    <dsp:sp modelId="{015E379C-9F6C-473C-887A-41E80A476187}">
      <dsp:nvSpPr>
        <dsp:cNvPr id="0" name=""/>
        <dsp:cNvSpPr/>
      </dsp:nvSpPr>
      <dsp:spPr>
        <a:xfrm>
          <a:off x="3343932" y="659768"/>
          <a:ext cx="1259999" cy="1259999"/>
        </a:xfrm>
        <a:prstGeom prst="ellipse">
          <a:avLst/>
        </a:prstGeom>
        <a:solidFill>
          <a:schemeClr val="accent5">
            <a:alpha val="50000"/>
            <a:hueOff val="-2838251"/>
            <a:satOff val="11375"/>
            <a:lumOff val="2465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</a:t>
          </a:r>
          <a:endParaRPr lang="en-US" altLang="ko-KR" sz="13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마이닝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28455" y="844291"/>
        <a:ext cx="890953" cy="890953"/>
      </dsp:txXfrm>
    </dsp:sp>
    <dsp:sp modelId="{E96BEDDB-823C-4A60-816D-3C06D6469345}">
      <dsp:nvSpPr>
        <dsp:cNvPr id="0" name=""/>
        <dsp:cNvSpPr/>
      </dsp:nvSpPr>
      <dsp:spPr>
        <a:xfrm>
          <a:off x="3661001" y="2048938"/>
          <a:ext cx="1259999" cy="1259999"/>
        </a:xfrm>
        <a:prstGeom prst="ellipse">
          <a:avLst/>
        </a:prstGeom>
        <a:solidFill>
          <a:schemeClr val="accent5">
            <a:alpha val="50000"/>
            <a:hueOff val="-4257376"/>
            <a:satOff val="17062"/>
            <a:lumOff val="3698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머신러닝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45524" y="2233461"/>
        <a:ext cx="890953" cy="890953"/>
      </dsp:txXfrm>
    </dsp:sp>
    <dsp:sp modelId="{72399209-7528-4587-936E-03C98590F37F}">
      <dsp:nvSpPr>
        <dsp:cNvPr id="0" name=""/>
        <dsp:cNvSpPr/>
      </dsp:nvSpPr>
      <dsp:spPr>
        <a:xfrm>
          <a:off x="2772593" y="3162967"/>
          <a:ext cx="1259999" cy="1259999"/>
        </a:xfrm>
        <a:prstGeom prst="ellipse">
          <a:avLst/>
        </a:prstGeom>
        <a:solidFill>
          <a:schemeClr val="accent5">
            <a:alpha val="50000"/>
            <a:hueOff val="-5676501"/>
            <a:satOff val="22749"/>
            <a:lumOff val="493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소프트웨어 </a:t>
          </a:r>
          <a:endParaRPr lang="en-US" altLang="ko-KR" sz="13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프로그래밍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57116" y="3347490"/>
        <a:ext cx="890953" cy="890953"/>
      </dsp:txXfrm>
    </dsp:sp>
    <dsp:sp modelId="{4E72F2F4-0546-44F8-A835-B84E7A065D02}">
      <dsp:nvSpPr>
        <dsp:cNvPr id="0" name=""/>
        <dsp:cNvSpPr/>
      </dsp:nvSpPr>
      <dsp:spPr>
        <a:xfrm>
          <a:off x="1347697" y="3162967"/>
          <a:ext cx="1259999" cy="1259999"/>
        </a:xfrm>
        <a:prstGeom prst="ellipse">
          <a:avLst/>
        </a:prstGeom>
        <a:solidFill>
          <a:schemeClr val="accent5">
            <a:alpha val="50000"/>
            <a:hueOff val="-7095626"/>
            <a:satOff val="28436"/>
            <a:lumOff val="6163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운영체제 </a:t>
          </a:r>
          <a:endParaRPr lang="en-US" altLang="ko-KR" sz="13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분산컴퓨팅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32220" y="3347490"/>
        <a:ext cx="890953" cy="890953"/>
      </dsp:txXfrm>
    </dsp:sp>
    <dsp:sp modelId="{762A7DE8-220E-4E6C-9E4E-6CF7295700BD}">
      <dsp:nvSpPr>
        <dsp:cNvPr id="0" name=""/>
        <dsp:cNvSpPr/>
      </dsp:nvSpPr>
      <dsp:spPr>
        <a:xfrm>
          <a:off x="459290" y="2048938"/>
          <a:ext cx="1259999" cy="1259999"/>
        </a:xfrm>
        <a:prstGeom prst="ellipse">
          <a:avLst/>
        </a:prstGeom>
        <a:solidFill>
          <a:schemeClr val="accent5">
            <a:alpha val="50000"/>
            <a:hueOff val="-8514751"/>
            <a:satOff val="34124"/>
            <a:lumOff val="7395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플랫폼</a:t>
          </a:r>
          <a:endParaRPr lang="en-US" altLang="ko-KR" sz="13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기술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43813" y="2233461"/>
        <a:ext cx="890953" cy="890953"/>
      </dsp:txXfrm>
    </dsp:sp>
    <dsp:sp modelId="{878C0912-FF27-4093-9527-5EF2E2C5491B}">
      <dsp:nvSpPr>
        <dsp:cNvPr id="0" name=""/>
        <dsp:cNvSpPr/>
      </dsp:nvSpPr>
      <dsp:spPr>
        <a:xfrm>
          <a:off x="776359" y="659768"/>
          <a:ext cx="1259999" cy="1259999"/>
        </a:xfrm>
        <a:prstGeom prst="ellipse">
          <a:avLst/>
        </a:prstGeom>
        <a:solidFill>
          <a:schemeClr val="accent5">
            <a:alpha val="50000"/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 </a:t>
          </a:r>
          <a:endParaRPr lang="en-US" altLang="ko-KR" sz="13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시각화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60882" y="844291"/>
        <a:ext cx="890953" cy="890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25D8C-3E84-42F5-80D5-C04B33417462}" type="datetimeFigureOut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1575F-34A0-49C0-8EDE-9FFCBC8A1F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792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1CD6E-0BC0-47F1-AE0C-FB73631EC5B4}" type="datetimeFigureOut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4861A-71A0-4303-88EA-E4DE26A7FF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921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14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54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110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296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63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17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10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77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27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02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08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87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9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82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6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4861A-71A0-4303-88EA-E4DE26A7FFC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7938" y="6597352"/>
            <a:ext cx="9151937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29</a:t>
            </a:r>
            <a:endParaRPr lang="ko-KR" alt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12128" y="6574607"/>
            <a:ext cx="21813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KAIST, Republic of Korea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17"/>
          <p:cNvSpPr>
            <a:spLocks noGrp="1"/>
          </p:cNvSpPr>
          <p:nvPr>
            <p:ph type="sldNum" sz="quarter" idx="11"/>
          </p:nvPr>
        </p:nvSpPr>
        <p:spPr>
          <a:xfrm>
            <a:off x="6775272" y="6546166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691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56BC-BD89-4A79-B81B-0900726EFFA6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70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903-4907-4FD2-8463-97E4001FD056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02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-26988" y="6597352"/>
            <a:ext cx="9170987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29</a:t>
            </a:r>
            <a:endParaRPr lang="en-US" altLang="ko-KR" sz="1200" kern="12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2128" y="6574607"/>
            <a:ext cx="21813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KAIST, Republic of Korea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1"/>
            <a:ext cx="9144000" cy="7651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>
          <a:xfrm>
            <a:off x="6757517" y="6546166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08432" y="71537"/>
            <a:ext cx="8229600" cy="76517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 b="1"/>
            </a:lvl1pPr>
            <a:lvl2pPr>
              <a:buFont typeface="Wingdings" pitchFamily="2" charset="2"/>
              <a:buChar char="§"/>
              <a:defRPr sz="2600"/>
            </a:lvl2pPr>
            <a:lvl3pPr>
              <a:defRPr sz="2300"/>
            </a:lvl3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98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3A2-9FE7-4017-B118-DFBB983B88F4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5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23CF5-D362-4279-95EB-6C11B8A97F68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8ACD-52E7-4D50-A5B4-B88F7E81BF64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84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B569-E508-40C8-92C1-9236C9841E25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3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D659-4691-4A90-A25B-1B8D7409E52E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4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577F-A7F6-4CEA-9F34-F577733D92FE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7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3FAD-00D3-4730-9974-0580038221E8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2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00893-F839-41D6-A848-E3DBB098284A}" type="datetime1">
              <a:rPr lang="ko-KR" altLang="en-US" smtClean="0"/>
              <a:pPr/>
              <a:t>2012-12-05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2D413-07EF-42AF-9ED4-7D4C736064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26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</a:t>
            </a:fld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0" y="1556792"/>
            <a:ext cx="9178224" cy="134190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400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alpha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lackadder ITC" pitchFamily="82" charset="0"/>
              <a:ea typeface="+mn-ea"/>
              <a:cs typeface="Vrinda" pitchFamily="2" charset="0"/>
            </a:endParaRPr>
          </a:p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alpha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Vrinda" pitchFamily="2" charset="0"/>
              </a:rPr>
              <a:t>Big Data </a:t>
            </a:r>
            <a:r>
              <a:rPr lang="ko-KR" altLang="en-US" sz="2600" b="1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alpha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Vrinda" pitchFamily="2" charset="0"/>
              </a:rPr>
              <a:t>활용의 기술 이슈와 전문가의 조건</a:t>
            </a:r>
            <a:endParaRPr lang="en-US" altLang="ko-KR" sz="2600" b="1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alpha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cs typeface="Vrinda" pitchFamily="2" charset="0"/>
            </a:endParaRPr>
          </a:p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alpha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Vrinda" pitchFamily="2" charset="0"/>
              </a:rPr>
              <a:t>[Computing </a:t>
            </a:r>
            <a:r>
              <a:rPr lang="en-US" altLang="ko-KR" sz="16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alpha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Vrinda" pitchFamily="2" charset="0"/>
              </a:rPr>
              <a:t>Ethics and Social Issues], 2012, Fall</a:t>
            </a: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1835696" y="2492896"/>
            <a:ext cx="73743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838" y="164257"/>
            <a:ext cx="10096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91364" y="4291952"/>
            <a:ext cx="13612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/>
              <a:t>Sangil</a:t>
            </a:r>
            <a:r>
              <a:rPr lang="en-US" altLang="ko-KR" b="1" dirty="0" smtClean="0"/>
              <a:t> Kim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sz="1400" dirty="0" smtClean="0"/>
              <a:t>2012. 11. 28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393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/>
              <a:t>STORM &amp; </a:t>
            </a:r>
            <a:r>
              <a:rPr lang="en-US" altLang="ko-KR" dirty="0" smtClean="0"/>
              <a:t>KAFKA</a:t>
            </a:r>
            <a:endParaRPr lang="en-US" altLang="ko-KR" dirty="0"/>
          </a:p>
          <a:p>
            <a:pPr lvl="1"/>
            <a:r>
              <a:rPr lang="ko-KR" altLang="en-US" dirty="0" smtClean="0"/>
              <a:t>주목이유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2"/>
            <a:r>
              <a:rPr lang="ko-KR" altLang="en-US" dirty="0" smtClean="0"/>
              <a:t>두 기술이 짝을 이루면 실시간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스케일로 얻을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메시지를 실시간으로 신뢰성 있게 처리할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속도는 초당 수만 개의 메시지를 처리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ETL</a:t>
            </a:r>
            <a:r>
              <a:rPr lang="ko-KR" altLang="en-US" dirty="0" smtClean="0"/>
              <a:t>과 데이터 통합에 비해 방법론이 우월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인메모리</a:t>
            </a:r>
            <a:r>
              <a:rPr lang="ko-KR" altLang="en-US" dirty="0" smtClean="0"/>
              <a:t> 분석과 실시간 의사결정 지원이 탁월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b="1" dirty="0" err="1" smtClean="0"/>
              <a:t>Groupon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Alibaba</a:t>
            </a:r>
            <a:r>
              <a:rPr lang="en-US" altLang="ko-KR" b="1" dirty="0" smtClean="0"/>
              <a:t>, The Weather Channel</a:t>
            </a:r>
            <a:r>
              <a:rPr lang="ko-KR" altLang="en-US" b="1" dirty="0" smtClean="0"/>
              <a:t>을 포함한 다수의 유명 기업에서 </a:t>
            </a:r>
            <a:r>
              <a:rPr lang="ko-KR" altLang="en-US" b="1" dirty="0" err="1" smtClean="0"/>
              <a:t>사용중</a:t>
            </a:r>
            <a:r>
              <a:rPr lang="en-US" altLang="ko-KR" b="1" dirty="0" smtClean="0"/>
              <a:t>!!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190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DRILL &amp; DREMEL</a:t>
            </a:r>
          </a:p>
          <a:p>
            <a:pPr lvl="1"/>
            <a:r>
              <a:rPr lang="ko-KR" altLang="en-US" dirty="0" smtClean="0"/>
              <a:t>기술설명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드릴</a:t>
            </a:r>
            <a:r>
              <a:rPr lang="en-US" altLang="ko-KR" dirty="0"/>
              <a:t> </a:t>
            </a:r>
            <a:r>
              <a:rPr lang="en-US" altLang="ko-KR" dirty="0" smtClean="0"/>
              <a:t>(DRILL) &amp; </a:t>
            </a:r>
            <a:r>
              <a:rPr lang="ko-KR" altLang="en-US" dirty="0" err="1" smtClean="0"/>
              <a:t>드레멜</a:t>
            </a:r>
            <a:r>
              <a:rPr lang="ko-KR" altLang="en-US" dirty="0" smtClean="0"/>
              <a:t> </a:t>
            </a:r>
            <a:r>
              <a:rPr lang="en-US" altLang="ko-KR" dirty="0" smtClean="0"/>
              <a:t>(DREMEL)</a:t>
            </a:r>
          </a:p>
          <a:p>
            <a:pPr lvl="3"/>
            <a:r>
              <a:rPr lang="ko-KR" altLang="en-US" dirty="0" err="1" smtClean="0"/>
              <a:t>구글이</a:t>
            </a:r>
            <a:r>
              <a:rPr lang="ko-KR" altLang="en-US" dirty="0" smtClean="0"/>
              <a:t> 개발한 </a:t>
            </a:r>
            <a:r>
              <a:rPr lang="ko-KR" altLang="en-US" dirty="0" err="1" smtClean="0"/>
              <a:t>드레멜</a:t>
            </a:r>
            <a:r>
              <a:rPr lang="ko-KR" altLang="en-US" dirty="0" smtClean="0"/>
              <a:t> 기술의 오픈 소스 버전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드릴과 </a:t>
            </a:r>
            <a:r>
              <a:rPr lang="ko-KR" altLang="en-US" dirty="0" err="1" smtClean="0"/>
              <a:t>드레멜은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응답성이</a:t>
            </a:r>
            <a:r>
              <a:rPr lang="ko-KR" altLang="en-US" dirty="0" smtClean="0"/>
              <a:t> 좋아 데이터 탐색에 적합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대량의 </a:t>
            </a:r>
            <a:r>
              <a:rPr lang="ko-KR" altLang="en-US" dirty="0" err="1" smtClean="0"/>
              <a:t>애드혹</a:t>
            </a:r>
            <a:r>
              <a:rPr lang="en-US" altLang="ko-KR" dirty="0" smtClean="0"/>
              <a:t>(ad-hoc) </a:t>
            </a:r>
            <a:r>
              <a:rPr lang="ko-KR" altLang="en-US" dirty="0" smtClean="0"/>
              <a:t>쿼리를 가능하게 함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페타바이트</a:t>
            </a:r>
            <a:r>
              <a:rPr lang="ko-KR" altLang="en-US" dirty="0" smtClean="0"/>
              <a:t> 데이터에 대한 수초 이내의 스캔이 가능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애드혹</a:t>
            </a:r>
            <a:r>
              <a:rPr lang="ko-KR" altLang="en-US" dirty="0" smtClean="0"/>
              <a:t> 쿼리에 대한 빠른 응답을 보장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우수한 시작화를 지원</a:t>
            </a:r>
            <a:endParaRPr lang="en-US" altLang="ko-KR" dirty="0"/>
          </a:p>
          <a:p>
            <a:pPr lvl="4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465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DRILL &amp; DREMEL</a:t>
            </a:r>
          </a:p>
          <a:p>
            <a:pPr lvl="1"/>
            <a:r>
              <a:rPr lang="ko-KR" altLang="en-US" dirty="0" smtClean="0"/>
              <a:t>주목이유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워크플로우</a:t>
            </a:r>
            <a:r>
              <a:rPr lang="ko-KR" altLang="en-US" dirty="0" smtClean="0"/>
              <a:t> 기반과는 다르게 </a:t>
            </a:r>
            <a:r>
              <a:rPr lang="ko-KR" altLang="en-US" dirty="0" err="1" smtClean="0"/>
              <a:t>애드혹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인터랙티브</a:t>
            </a:r>
            <a:r>
              <a:rPr lang="ko-KR" altLang="en-US" dirty="0" smtClean="0"/>
              <a:t> 분석을 따라서 낮은 </a:t>
            </a:r>
            <a:r>
              <a:rPr lang="ko-KR" altLang="en-US" dirty="0" err="1" smtClean="0"/>
              <a:t>지연율을</a:t>
            </a:r>
            <a:r>
              <a:rPr lang="ko-KR" altLang="en-US" dirty="0" smtClean="0"/>
              <a:t> 요구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워크플로우의</a:t>
            </a:r>
            <a:r>
              <a:rPr lang="ko-KR" altLang="en-US" dirty="0" smtClean="0"/>
              <a:t> 개발보다는 사용에 목적이 있음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리듀스와</a:t>
            </a:r>
            <a:r>
              <a:rPr lang="ko-KR" altLang="en-US" dirty="0" smtClean="0"/>
              <a:t> 같은 </a:t>
            </a:r>
            <a:r>
              <a:rPr lang="ko-KR" altLang="en-US" dirty="0" err="1" smtClean="0"/>
              <a:t>워크플로우를</a:t>
            </a:r>
            <a:r>
              <a:rPr lang="ko-KR" altLang="en-US" dirty="0" smtClean="0"/>
              <a:t> 작성하는 것은 많은 비즈니스 </a:t>
            </a:r>
            <a:r>
              <a:rPr lang="ko-KR" altLang="en-US" dirty="0" err="1" smtClean="0"/>
              <a:t>애널리스트에게</a:t>
            </a:r>
            <a:r>
              <a:rPr lang="ko-KR" altLang="en-US" dirty="0" smtClean="0"/>
              <a:t> 어려운 작업임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드릴과 </a:t>
            </a:r>
            <a:r>
              <a:rPr lang="ko-KR" altLang="en-US" dirty="0" err="1" smtClean="0"/>
              <a:t>드레멜은</a:t>
            </a:r>
            <a:r>
              <a:rPr lang="ko-KR" altLang="en-US" dirty="0" smtClean="0"/>
              <a:t> 데이터 엔지니어들이 아니라 비즈니스 </a:t>
            </a:r>
            <a:r>
              <a:rPr lang="ko-KR" altLang="en-US" dirty="0" err="1" smtClean="0"/>
              <a:t>애널리스트들에게</a:t>
            </a:r>
            <a:r>
              <a:rPr lang="ko-KR" altLang="en-US" dirty="0" smtClean="0"/>
              <a:t> 유용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일부 데이터 과학자들에게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대체재로 여겨짐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495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</a:t>
            </a:r>
          </a:p>
          <a:p>
            <a:pPr lvl="1"/>
            <a:r>
              <a:rPr lang="ko-KR" altLang="en-US" dirty="0" smtClean="0"/>
              <a:t>기술설명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오픈소스</a:t>
            </a:r>
            <a:r>
              <a:rPr lang="ko-KR" altLang="en-US" dirty="0" smtClean="0"/>
              <a:t> 통계 프로그래밍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강력한 기능을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많은 수의 </a:t>
            </a:r>
            <a:r>
              <a:rPr lang="ko-KR" altLang="en-US" dirty="0" err="1" smtClean="0"/>
              <a:t>애널리스트들이</a:t>
            </a:r>
            <a:r>
              <a:rPr lang="ko-KR" altLang="en-US" dirty="0" smtClean="0"/>
              <a:t> 사용 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Bell Labs </a:t>
            </a:r>
            <a:r>
              <a:rPr lang="ko-KR" altLang="en-US" dirty="0" smtClean="0"/>
              <a:t>에서 개발한 통계 컴퓨팅을 위한</a:t>
            </a:r>
            <a:r>
              <a:rPr lang="en-US" altLang="ko-KR" dirty="0"/>
              <a:t> </a:t>
            </a:r>
            <a:r>
              <a:rPr lang="en-US" altLang="ko-KR" dirty="0" smtClean="0"/>
              <a:t>S</a:t>
            </a:r>
            <a:r>
              <a:rPr lang="ko-KR" altLang="en-US" dirty="0" smtClean="0"/>
              <a:t>언어의 현대적 버전</a:t>
            </a:r>
            <a:endParaRPr lang="en-US" altLang="ko-KR" dirty="0"/>
          </a:p>
          <a:p>
            <a:pPr lvl="2"/>
            <a:r>
              <a:rPr lang="ko-KR" altLang="en-US" dirty="0" smtClean="0"/>
              <a:t>현재 바르게 새로운 통계 표준이 되고 있음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4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290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</a:t>
            </a:r>
          </a:p>
          <a:p>
            <a:pPr lvl="1"/>
            <a:r>
              <a:rPr lang="ko-KR" altLang="en-US" dirty="0" smtClean="0"/>
              <a:t>주목이유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강력한 커뮤니티를 형성하고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분야를 막론하고 </a:t>
            </a:r>
            <a:r>
              <a:rPr lang="en-US" altLang="ko-KR" dirty="0" smtClean="0"/>
              <a:t>R </a:t>
            </a:r>
            <a:r>
              <a:rPr lang="ko-KR" altLang="en-US" dirty="0" smtClean="0"/>
              <a:t>라이브러리를 발견 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어떠한 유형의 데이터 과학의 기능이라도 구현 가능</a:t>
            </a:r>
            <a:endParaRPr lang="en-US" altLang="ko-KR" dirty="0"/>
          </a:p>
          <a:p>
            <a:pPr lvl="2"/>
            <a:r>
              <a:rPr lang="ko-KR" altLang="en-US" dirty="0" smtClean="0"/>
              <a:t>모든 유형의 분석을 위한 지식 기반이 풍부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값싼 가격에 복잡한 데이터 과학을 수행가능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하둡과</a:t>
            </a:r>
            <a:r>
              <a:rPr lang="ko-KR" altLang="en-US" dirty="0" smtClean="0"/>
              <a:t> 매우 잘 동작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ko-KR" altLang="en-US" b="1" dirty="0" smtClean="0"/>
              <a:t>통합적인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접근 방법의 이상적인 컴포넌트</a:t>
            </a:r>
            <a:r>
              <a:rPr lang="en-US" altLang="ko-KR" b="1" dirty="0" smtClean="0"/>
              <a:t>!</a:t>
            </a:r>
            <a:endParaRPr lang="en-US" altLang="ko-KR" b="1" dirty="0" smtClean="0"/>
          </a:p>
          <a:p>
            <a:pPr lvl="4"/>
            <a:endParaRPr lang="en-US" altLang="ko-KR" dirty="0" smtClean="0"/>
          </a:p>
          <a:p>
            <a:pPr lvl="4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69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GREMLIN &amp; GIRAPH</a:t>
            </a:r>
          </a:p>
          <a:p>
            <a:pPr lvl="1"/>
            <a:r>
              <a:rPr lang="ko-KR" altLang="en-US" dirty="0" smtClean="0"/>
              <a:t>기술설명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그렘린</a:t>
            </a:r>
            <a:r>
              <a:rPr lang="ko-KR" altLang="en-US" dirty="0" smtClean="0"/>
              <a:t> </a:t>
            </a:r>
            <a:r>
              <a:rPr lang="en-US" altLang="ko-KR" dirty="0" smtClean="0"/>
              <a:t>(GREMLIN) &amp; </a:t>
            </a:r>
            <a:r>
              <a:rPr lang="ko-KR" altLang="en-US" dirty="0" err="1" smtClean="0"/>
              <a:t>지래프</a:t>
            </a:r>
            <a:r>
              <a:rPr lang="ko-KR" altLang="en-US" dirty="0" smtClean="0"/>
              <a:t> </a:t>
            </a:r>
            <a:r>
              <a:rPr lang="en-US" altLang="ko-KR" dirty="0" smtClean="0"/>
              <a:t>(GIRAPH)</a:t>
            </a:r>
          </a:p>
          <a:p>
            <a:pPr lvl="3"/>
            <a:r>
              <a:rPr lang="ko-KR" altLang="en-US" dirty="0" smtClean="0"/>
              <a:t>그래프 분석 강화를 지원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Neo4j, Infinite Graph</a:t>
            </a:r>
            <a:r>
              <a:rPr lang="ko-KR" altLang="en-US" dirty="0" smtClean="0"/>
              <a:t>와 같은 그래프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함께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지래프의</a:t>
            </a:r>
            <a:r>
              <a:rPr lang="ko-KR" altLang="en-US" dirty="0" smtClean="0"/>
              <a:t> 경우 </a:t>
            </a:r>
            <a:r>
              <a:rPr lang="ko-KR" altLang="en-US" dirty="0" err="1" smtClean="0"/>
              <a:t>하둡과</a:t>
            </a:r>
            <a:r>
              <a:rPr lang="ko-KR" altLang="en-US" dirty="0" smtClean="0"/>
              <a:t> 같이 작동하기도 함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프레겔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Pregel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대안으로 부각</a:t>
            </a:r>
            <a:endParaRPr lang="en-US" altLang="ko-KR" dirty="0" smtClean="0"/>
          </a:p>
          <a:p>
            <a:pPr lvl="3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103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GREMLIN &amp; GIRAPH</a:t>
            </a:r>
          </a:p>
          <a:p>
            <a:pPr lvl="1"/>
            <a:r>
              <a:rPr lang="ko-KR" altLang="en-US" dirty="0" smtClean="0"/>
              <a:t>주목이유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그래프는 컴퓨터 네트워크나 </a:t>
            </a:r>
            <a:r>
              <a:rPr lang="ko-KR" altLang="en-US" dirty="0" err="1" smtClean="0"/>
              <a:t>소셜네트워크를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모델링하는데</a:t>
            </a:r>
            <a:r>
              <a:rPr lang="ko-KR" altLang="en-US" dirty="0" smtClean="0"/>
              <a:t> 매우 효과적인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데이터를 서로 연결하는 일이면 무엇이든 적용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지리적 경로에서 최단 경로의 산정이나</a:t>
            </a:r>
            <a:r>
              <a:rPr lang="en-US" altLang="ko-KR" dirty="0" smtClean="0"/>
              <a:t>, SNS</a:t>
            </a:r>
            <a:r>
              <a:rPr lang="ko-KR" altLang="en-US" dirty="0" smtClean="0"/>
              <a:t>에서 상호 관계의 시각화 등에도 사용됨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생물학과 물리학 등에서도 인기가 높음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그래프 기반의 접근방식은 많은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연결하는 연결 경로를 가진 대형 네트워크에 적합한 방식</a:t>
            </a:r>
            <a:endParaRPr lang="en-US" altLang="ko-KR" dirty="0" smtClean="0"/>
          </a:p>
          <a:p>
            <a:pPr lvl="3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6404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D3</a:t>
            </a:r>
          </a:p>
          <a:p>
            <a:pPr lvl="1"/>
            <a:r>
              <a:rPr lang="ko-KR" altLang="en-US" dirty="0" smtClean="0"/>
              <a:t>기술설명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D3</a:t>
            </a:r>
          </a:p>
          <a:p>
            <a:pPr lvl="3"/>
            <a:r>
              <a:rPr lang="ko-KR" altLang="en-US" dirty="0" smtClean="0"/>
              <a:t>자바스크립트 문서 시각화 라이브러리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정보를 창의적으로 시각화하고 데이터를 </a:t>
            </a:r>
            <a:r>
              <a:rPr lang="ko-KR" altLang="en-US" dirty="0" err="1" smtClean="0"/>
              <a:t>인터랙티브하게</a:t>
            </a:r>
            <a:r>
              <a:rPr lang="ko-KR" altLang="en-US" dirty="0" smtClean="0"/>
              <a:t> 만드는 방법을 크게 혁신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뉴욕타임스의</a:t>
            </a:r>
            <a:r>
              <a:rPr lang="ko-KR" altLang="en-US" dirty="0" smtClean="0"/>
              <a:t> 그래픽 에디터인 마이클 </a:t>
            </a:r>
            <a:r>
              <a:rPr lang="ko-KR" altLang="en-US" dirty="0" err="1" smtClean="0"/>
              <a:t>보스톡이</a:t>
            </a:r>
            <a:r>
              <a:rPr lang="ko-KR" altLang="en-US" dirty="0" smtClean="0"/>
              <a:t> 개발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숫자열에서부터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테이블을 만들어 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데이터를 사용하여 부드러운 전환과 상호작용을 가진 양방향 바 차트를 생성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6156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D3</a:t>
            </a:r>
          </a:p>
          <a:p>
            <a:pPr lvl="1"/>
            <a:r>
              <a:rPr lang="ko-KR" altLang="en-US" dirty="0" smtClean="0"/>
              <a:t>주목이유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대시보드</a:t>
            </a:r>
            <a:r>
              <a:rPr lang="ko-KR" altLang="en-US" dirty="0" smtClean="0"/>
              <a:t> 기능을 풍성하게 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대기업부터 중소기업까지 </a:t>
            </a:r>
            <a:r>
              <a:rPr lang="en-US" altLang="ko-KR" dirty="0" smtClean="0"/>
              <a:t>D3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헤드업</a:t>
            </a:r>
            <a:r>
              <a:rPr lang="ko-KR" altLang="en-US" dirty="0" smtClean="0"/>
              <a:t> 디스플레이 보다 우월한 시각화 플랫폼으로써 수용하고 있음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9" t="30114" r="4320" b="45685"/>
          <a:stretch/>
        </p:blipFill>
        <p:spPr bwMode="auto">
          <a:xfrm>
            <a:off x="1584176" y="3501008"/>
            <a:ext cx="7380312" cy="306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13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오픈 소스에 대한 올바른 이해</a:t>
            </a:r>
            <a:endParaRPr lang="en-US" altLang="ko-KR" dirty="0" smtClean="0"/>
          </a:p>
          <a:p>
            <a:pPr lvl="1"/>
            <a:r>
              <a:rPr lang="ko-KR" altLang="en-US" dirty="0"/>
              <a:t>오픈 소스 기술의 풍성한 커뮤니티</a:t>
            </a:r>
            <a:endParaRPr lang="en-US" altLang="ko-KR" dirty="0"/>
          </a:p>
          <a:p>
            <a:pPr lvl="2"/>
            <a:r>
              <a:rPr lang="ko-KR" altLang="en-US" dirty="0"/>
              <a:t>빠른 기술 혁신 속도</a:t>
            </a:r>
            <a:endParaRPr lang="en-US" altLang="ko-KR" dirty="0"/>
          </a:p>
          <a:p>
            <a:pPr lvl="2"/>
            <a:r>
              <a:rPr lang="ko-KR" altLang="en-US" dirty="0"/>
              <a:t>지속적 발전</a:t>
            </a:r>
            <a:endParaRPr lang="en-US" altLang="ko-KR" dirty="0"/>
          </a:p>
          <a:p>
            <a:pPr lvl="1"/>
            <a:r>
              <a:rPr lang="ko-KR" altLang="en-US" dirty="0" smtClean="0"/>
              <a:t>다양한 플랫폼의 필요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빅데이터의</a:t>
            </a:r>
            <a:r>
              <a:rPr lang="ko-KR" altLang="en-US" dirty="0" smtClean="0"/>
              <a:t> 다양한 활용 목적과 범위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기술이 가진 장점과 한계의 이해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ko-KR" altLang="en-US" b="1" dirty="0" smtClean="0"/>
              <a:t>적절한 기술의 선택과 지속적 관심이 필요</a:t>
            </a:r>
            <a:r>
              <a:rPr lang="en-US" altLang="ko-KR" b="1" dirty="0" smtClean="0"/>
              <a:t>!</a:t>
            </a:r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208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Big Data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Big Data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Big Data </a:t>
            </a:r>
            <a:r>
              <a:rPr lang="ko-KR" altLang="en-US" dirty="0" smtClean="0"/>
              <a:t>전문가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Big Data </a:t>
            </a:r>
            <a:r>
              <a:rPr lang="ko-KR" altLang="en-US" dirty="0" smtClean="0"/>
              <a:t>활용의 주요 이슈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결 </a:t>
            </a:r>
            <a:r>
              <a:rPr lang="ko-KR" altLang="en-US" dirty="0" err="1" smtClean="0"/>
              <a:t>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5149080" y="5505387"/>
            <a:ext cx="5112568" cy="647725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전문가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712770" cy="5112915"/>
          </a:xfrm>
        </p:spPr>
        <p:txBody>
          <a:bodyPr/>
          <a:lstStyle/>
          <a:p>
            <a:r>
              <a:rPr lang="en-US" altLang="ko-KR" dirty="0" smtClean="0"/>
              <a:t>Big Data</a:t>
            </a:r>
            <a:r>
              <a:rPr lang="ko-KR" altLang="en-US" dirty="0" smtClean="0"/>
              <a:t>를 위한 역량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lvl="4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sz="2200" dirty="0" smtClean="0">
                <a:solidFill>
                  <a:schemeClr val="bg1"/>
                </a:solidFill>
              </a:rPr>
              <a:t>어느 분야의 전문가 인가</a:t>
            </a:r>
            <a:r>
              <a:rPr lang="en-US" altLang="ko-KR" sz="2200" dirty="0" smtClean="0">
                <a:solidFill>
                  <a:schemeClr val="bg1"/>
                </a:solidFill>
              </a:rPr>
              <a:t>?     </a:t>
            </a:r>
            <a:r>
              <a:rPr lang="ko-KR" altLang="en-US" sz="2200" dirty="0" smtClean="0">
                <a:solidFill>
                  <a:schemeClr val="bg1"/>
                </a:solidFill>
              </a:rPr>
              <a:t>어느 방향으로 역량을 넓힐 것인가</a:t>
            </a:r>
            <a:r>
              <a:rPr lang="en-US" altLang="ko-KR" sz="2200" dirty="0" smtClean="0">
                <a:solidFill>
                  <a:schemeClr val="bg1"/>
                </a:solidFill>
              </a:rPr>
              <a:t>?</a:t>
            </a:r>
            <a:endParaRPr lang="en-US" altLang="ko-KR" sz="22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6" y="2204864"/>
            <a:ext cx="2664792" cy="57606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99632" y="3861048"/>
            <a:ext cx="2664792" cy="57606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위쪽/아래쪽 화살표 7"/>
          <p:cNvSpPr/>
          <p:nvPr/>
        </p:nvSpPr>
        <p:spPr>
          <a:xfrm>
            <a:off x="2196232" y="2852936"/>
            <a:ext cx="503560" cy="936104"/>
          </a:xfrm>
          <a:prstGeom prst="upDownArrow">
            <a:avLst>
              <a:gd name="adj1" fmla="val 40823"/>
              <a:gd name="adj2" fmla="val 2291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16385" y="3104392"/>
            <a:ext cx="266402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소프트웨어 프로그래머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3113979653"/>
              </p:ext>
            </p:extLst>
          </p:nvPr>
        </p:nvGraphicFramePr>
        <p:xfrm>
          <a:off x="3923928" y="980728"/>
          <a:ext cx="5380291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757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022E-16 L 0.45278 1.11022E-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278 3.33642E-6 L 1.02761 3.3364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/>
              <a:t>전문가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Big Data</a:t>
            </a:r>
            <a:r>
              <a:rPr lang="ko-KR" altLang="en-US" dirty="0"/>
              <a:t>를 위한 </a:t>
            </a:r>
            <a:r>
              <a:rPr lang="ko-KR" altLang="en-US" dirty="0" smtClean="0"/>
              <a:t>요구지식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9" t="37247" r="3818" b="12584"/>
          <a:stretch/>
        </p:blipFill>
        <p:spPr bwMode="auto">
          <a:xfrm>
            <a:off x="539751" y="1928598"/>
            <a:ext cx="7920682" cy="4215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9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Data </a:t>
            </a:r>
            <a:r>
              <a:rPr lang="ko-KR" altLang="en-US" dirty="0" smtClean="0"/>
              <a:t>활용의 이슈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전문 인력의 부족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빅데이터</a:t>
            </a:r>
            <a:r>
              <a:rPr lang="ko-KR" altLang="en-US" dirty="0" smtClean="0"/>
              <a:t> 활용 저해 요인</a:t>
            </a:r>
            <a:endParaRPr lang="en-US" altLang="ko-K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37586"/>
            <a:ext cx="7757091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46438" y="5709411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SAS(`12.9)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29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Data </a:t>
            </a:r>
            <a:r>
              <a:rPr lang="ko-KR" altLang="en-US" dirty="0" smtClean="0"/>
              <a:t>활용의 이슈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전문 인력의 부족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분석 전문가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양과 종류가 증가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분석은 어려워짐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Data scientist</a:t>
            </a:r>
            <a:r>
              <a:rPr lang="ko-KR" altLang="en-US" dirty="0" smtClean="0"/>
              <a:t>의 필요 증가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r>
              <a:rPr lang="ko-KR" altLang="en-US" dirty="0" smtClean="0"/>
              <a:t>시스템 개발자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MapReduce</a:t>
            </a:r>
            <a:r>
              <a:rPr lang="en-US" altLang="ko-KR" dirty="0"/>
              <a:t> </a:t>
            </a:r>
            <a:r>
              <a:rPr lang="ko-KR" altLang="en-US" dirty="0" smtClean="0"/>
              <a:t>활용을 위한 </a:t>
            </a:r>
            <a:r>
              <a:rPr lang="en-US" altLang="ko-KR" dirty="0" smtClean="0"/>
              <a:t>CEP, </a:t>
            </a:r>
            <a:r>
              <a:rPr lang="ko-KR" altLang="en-US" dirty="0" err="1" smtClean="0"/>
              <a:t>데이터마이닝</a:t>
            </a:r>
            <a:r>
              <a:rPr lang="ko-KR" altLang="en-US" dirty="0" smtClean="0"/>
              <a:t>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새롭게 변하는 오픈 기술의 적절한 대응이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활용 </a:t>
            </a:r>
            <a:r>
              <a:rPr lang="ko-KR" altLang="en-US" dirty="0" err="1" smtClean="0"/>
              <a:t>컨셉에</a:t>
            </a:r>
            <a:r>
              <a:rPr lang="ko-KR" altLang="en-US" dirty="0" smtClean="0"/>
              <a:t> 따라 적용 기술이 상이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1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Data </a:t>
            </a:r>
            <a:r>
              <a:rPr lang="ko-KR" altLang="en-US" dirty="0" smtClean="0"/>
              <a:t>활용의 이슈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프라이버시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기밀 정보의 유출</a:t>
            </a:r>
            <a:endParaRPr lang="en-US" altLang="ko-KR" dirty="0" smtClean="0"/>
          </a:p>
          <a:p>
            <a:endParaRPr lang="en-US" altLang="ko-KR" dirty="0" smtClean="0"/>
          </a:p>
          <a:p>
            <a:pPr lvl="4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b="1" dirty="0" smtClean="0"/>
              <a:t>         </a:t>
            </a:r>
            <a:r>
              <a:rPr lang="ko-KR" altLang="en-US" b="1" dirty="0" smtClean="0"/>
              <a:t>단편적인 정보</a:t>
            </a:r>
            <a:r>
              <a:rPr lang="en-US" altLang="ko-KR" b="1" dirty="0" smtClean="0"/>
              <a:t>?! </a:t>
            </a:r>
            <a:r>
              <a:rPr lang="ko-KR" altLang="en-US" b="1" dirty="0"/>
              <a:t>공개된 정보</a:t>
            </a:r>
            <a:r>
              <a:rPr lang="en-US" altLang="ko-KR" b="1" dirty="0" smtClean="0"/>
              <a:t>?!</a:t>
            </a:r>
          </a:p>
          <a:p>
            <a:pPr marL="457200" lvl="1" indent="0">
              <a:buNone/>
            </a:pPr>
            <a:endParaRPr lang="en-US" altLang="ko-KR" b="1" dirty="0"/>
          </a:p>
          <a:p>
            <a:pPr marL="457200" lvl="1" indent="0">
              <a:buNone/>
            </a:pPr>
            <a:endParaRPr lang="en-US" altLang="ko-KR" b="1" dirty="0" smtClean="0"/>
          </a:p>
          <a:p>
            <a:pPr marL="457200" lvl="1" indent="0">
              <a:buNone/>
            </a:pPr>
            <a:endParaRPr lang="en-US" altLang="ko-KR" b="1" dirty="0"/>
          </a:p>
          <a:p>
            <a:pPr marL="457200" lvl="1" indent="0">
              <a:buNone/>
            </a:pPr>
            <a:r>
              <a:rPr lang="en-US" altLang="ko-KR" b="1" dirty="0" smtClean="0"/>
              <a:t>              </a:t>
            </a:r>
            <a:r>
              <a:rPr lang="ko-KR" altLang="en-US" b="1" dirty="0" smtClean="0"/>
              <a:t>프라이버시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기밀 정보</a:t>
            </a:r>
            <a:endParaRPr lang="en-US" altLang="ko-KR" dirty="0"/>
          </a:p>
        </p:txBody>
      </p:sp>
      <p:sp>
        <p:nvSpPr>
          <p:cNvPr id="5" name="아래쪽 화살표 4"/>
          <p:cNvSpPr/>
          <p:nvPr/>
        </p:nvSpPr>
        <p:spPr>
          <a:xfrm>
            <a:off x="3995936" y="3645024"/>
            <a:ext cx="504056" cy="360040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/>
              <a:t>활용의 이슈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프라이버시 침해 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Facebook </a:t>
            </a:r>
            <a:r>
              <a:rPr lang="en-US" altLang="ko-KR" dirty="0"/>
              <a:t>Friend List Can Indicate </a:t>
            </a:r>
            <a:r>
              <a:rPr lang="en-US" altLang="ko-KR" dirty="0" smtClean="0"/>
              <a:t>Sexuality</a:t>
            </a:r>
          </a:p>
          <a:p>
            <a:endParaRPr lang="ko-KR" altLang="en-US" dirty="0"/>
          </a:p>
        </p:txBody>
      </p:sp>
      <p:pic>
        <p:nvPicPr>
          <p:cNvPr id="3074" name="Picture 2" descr="Facebook Friend List Can Indicate Sexuality: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3384376" cy="225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book gayd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21088"/>
            <a:ext cx="52387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/>
              <a:t>활용의 이슈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5085208"/>
            <a:ext cx="8353425" cy="237624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파생되는 정보의 보호 기준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6240" y="1628800"/>
            <a:ext cx="9238878" cy="1008112"/>
            <a:chOff x="-46240" y="2420888"/>
            <a:chExt cx="9238878" cy="1008112"/>
          </a:xfrm>
        </p:grpSpPr>
        <p:sp>
          <p:nvSpPr>
            <p:cNvPr id="6" name="직사각형 5"/>
            <p:cNvSpPr/>
            <p:nvPr/>
          </p:nvSpPr>
          <p:spPr>
            <a:xfrm>
              <a:off x="-46240" y="2420888"/>
              <a:ext cx="9238878" cy="10081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92314" y="2564904"/>
              <a:ext cx="1723549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effectLst>
                    <a:reflection blurRad="12700" stA="28000" endPos="45000" dist="1000" dir="5400000" sy="-100000" algn="bl" rotWithShape="0"/>
                  </a:effectLst>
                </a:rPr>
                <a:t>연결성</a:t>
              </a:r>
              <a:endParaRPr lang="en-US" altLang="ko-KR" sz="4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</p:grpSp>
      <p:pic>
        <p:nvPicPr>
          <p:cNvPr id="1026" name="Picture 2" descr="http://www.boannews.com/media/upFiles/1019bigda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79" y="2780928"/>
            <a:ext cx="3158840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9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 </a:t>
            </a:r>
            <a:r>
              <a:rPr lang="ko-KR" altLang="en-US" dirty="0" err="1" smtClean="0"/>
              <a:t>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Big Data </a:t>
            </a:r>
            <a:r>
              <a:rPr lang="ko-KR" altLang="en-US" dirty="0" smtClean="0"/>
              <a:t>전문가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역량에 맞춰 발전</a:t>
            </a:r>
            <a:endParaRPr lang="en-US" altLang="ko-KR" dirty="0" smtClean="0"/>
          </a:p>
          <a:p>
            <a:pPr lvl="1"/>
            <a:r>
              <a:rPr lang="ko-KR" altLang="en-US" dirty="0" err="1"/>
              <a:t>오픈소스</a:t>
            </a:r>
            <a:r>
              <a:rPr lang="ko-KR" altLang="en-US" dirty="0"/>
              <a:t> 기술의 활용을 통한 유연한 </a:t>
            </a:r>
            <a:r>
              <a:rPr lang="ko-KR" altLang="en-US" dirty="0" smtClean="0"/>
              <a:t>대처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지속적 관심과 기술 개발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Big Data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기업 자체적 </a:t>
            </a:r>
            <a:r>
              <a:rPr lang="en-US" altLang="ko-KR" dirty="0" smtClean="0"/>
              <a:t>Big Data </a:t>
            </a:r>
            <a:r>
              <a:rPr lang="ko-KR" altLang="en-US" dirty="0" smtClean="0"/>
              <a:t>인재 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프라이버시 침해의 정확한 기준이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6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            </a:t>
            </a:r>
          </a:p>
          <a:p>
            <a:pPr marL="0" indent="0">
              <a:buNone/>
            </a:pPr>
            <a:r>
              <a:rPr lang="en-US" altLang="ko-KR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  <a:p>
            <a:pPr marL="0" indent="0">
              <a:buNone/>
            </a:pPr>
            <a:r>
              <a:rPr lang="en-US" altLang="ko-KR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Any Question?</a:t>
            </a:r>
            <a:endParaRPr lang="ko-KR" alt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49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51520" y="1268413"/>
            <a:ext cx="8784976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 smtClean="0"/>
              <a:t>[1] </a:t>
            </a:r>
            <a:r>
              <a:rPr lang="ko-KR" altLang="en-US" sz="1500" dirty="0" smtClean="0"/>
              <a:t>한국전자통신연구원 안창원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황승구</a:t>
            </a:r>
            <a:r>
              <a:rPr lang="en-US" altLang="ko-KR" sz="1500" dirty="0" smtClean="0"/>
              <a:t>, “</a:t>
            </a:r>
            <a:r>
              <a:rPr lang="ko-KR" altLang="en-US" sz="1500" dirty="0" err="1" smtClean="0"/>
              <a:t>빅</a:t>
            </a:r>
            <a:r>
              <a:rPr lang="ko-KR" altLang="en-US" sz="1500" dirty="0" smtClean="0"/>
              <a:t> 데이터 기술과 주요 이슈</a:t>
            </a:r>
            <a:r>
              <a:rPr lang="en-US" altLang="ko-KR" sz="1500" dirty="0" smtClean="0"/>
              <a:t>”, </a:t>
            </a:r>
            <a:r>
              <a:rPr lang="ko-KR" altLang="en-US" sz="1500" dirty="0" smtClean="0"/>
              <a:t>정보과학회지</a:t>
            </a:r>
            <a:r>
              <a:rPr lang="en-US" altLang="ko-KR" sz="1500" dirty="0" smtClean="0"/>
              <a:t>, 2012, 6</a:t>
            </a:r>
          </a:p>
          <a:p>
            <a:pPr marL="0" indent="0">
              <a:buNone/>
            </a:pPr>
            <a:r>
              <a:rPr lang="en-US" altLang="ko-KR" sz="1500" dirty="0" smtClean="0"/>
              <a:t>[2] </a:t>
            </a:r>
            <a:r>
              <a:rPr lang="ko-KR" altLang="en-US" sz="1500" dirty="0" err="1" smtClean="0"/>
              <a:t>류한석기술문화연구소장</a:t>
            </a:r>
            <a:r>
              <a:rPr lang="ko-KR" altLang="en-US" sz="1500" dirty="0" smtClean="0"/>
              <a:t> 류한석</a:t>
            </a:r>
            <a:r>
              <a:rPr lang="en-US" altLang="ko-KR" sz="1500" dirty="0" smtClean="0"/>
              <a:t>, “</a:t>
            </a:r>
            <a:r>
              <a:rPr lang="ko-KR" altLang="en-US" sz="1500" dirty="0" err="1" smtClean="0"/>
              <a:t>빅</a:t>
            </a:r>
            <a:r>
              <a:rPr lang="ko-KR" altLang="en-US" sz="1500" dirty="0" smtClean="0"/>
              <a:t> 데이터 비즈니스의 이슈와 전망</a:t>
            </a:r>
            <a:r>
              <a:rPr lang="en-US" altLang="ko-KR" sz="1500" dirty="0" smtClean="0"/>
              <a:t>”, digieco.co.kr, 2012</a:t>
            </a:r>
          </a:p>
          <a:p>
            <a:pPr marL="0" indent="0">
              <a:buNone/>
            </a:pPr>
            <a:r>
              <a:rPr lang="en-US" altLang="ko-KR" sz="1500" dirty="0" smtClean="0"/>
              <a:t>[3] </a:t>
            </a:r>
            <a:r>
              <a:rPr lang="ko-KR" altLang="en-US" sz="1500" dirty="0" smtClean="0"/>
              <a:t>한국정보산업연합회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윤미림</a:t>
            </a:r>
            <a:r>
              <a:rPr lang="en-US" altLang="ko-KR" sz="1500" dirty="0" smtClean="0"/>
              <a:t>, “</a:t>
            </a:r>
            <a:r>
              <a:rPr lang="ko-KR" altLang="en-US" sz="1500" dirty="0" err="1" smtClean="0"/>
              <a:t>빅데이터</a:t>
            </a:r>
            <a:r>
              <a:rPr lang="ko-KR" altLang="en-US" sz="1500" dirty="0" smtClean="0"/>
              <a:t> 비즈니스 활용과 과제</a:t>
            </a:r>
            <a:r>
              <a:rPr lang="en-US" altLang="ko-KR" sz="1500" dirty="0" smtClean="0"/>
              <a:t>”, </a:t>
            </a:r>
            <a:r>
              <a:rPr lang="ko-KR" altLang="en-US" sz="1500" dirty="0" smtClean="0"/>
              <a:t>한국정보산업연합회</a:t>
            </a:r>
            <a:r>
              <a:rPr lang="en-US" altLang="ko-KR" sz="1500" dirty="0" smtClean="0"/>
              <a:t>, 2012, 01</a:t>
            </a:r>
          </a:p>
          <a:p>
            <a:pPr marL="0" indent="0">
              <a:buNone/>
            </a:pPr>
            <a:r>
              <a:rPr lang="en-US" altLang="ko-KR" sz="1500" dirty="0" smtClean="0"/>
              <a:t>[4] </a:t>
            </a:r>
            <a:r>
              <a:rPr lang="ko-KR" altLang="en-US" sz="1500" dirty="0" smtClean="0"/>
              <a:t>㈜</a:t>
            </a:r>
            <a:r>
              <a:rPr lang="ko-KR" altLang="en-US" sz="1500" dirty="0" err="1" smtClean="0"/>
              <a:t>줌인터넷</a:t>
            </a:r>
            <a:r>
              <a:rPr lang="ko-KR" altLang="en-US" sz="1500" dirty="0" smtClean="0"/>
              <a:t> 김우승</a:t>
            </a:r>
            <a:r>
              <a:rPr lang="en-US" altLang="ko-KR" sz="1500" dirty="0" smtClean="0"/>
              <a:t>, “</a:t>
            </a:r>
            <a:r>
              <a:rPr lang="ko-KR" altLang="en-US" sz="1500" dirty="0" err="1" smtClean="0"/>
              <a:t>빅데이터의</a:t>
            </a:r>
            <a:r>
              <a:rPr lang="ko-KR" altLang="en-US" sz="1500" dirty="0" smtClean="0"/>
              <a:t> 기술영역과 요구 역량</a:t>
            </a:r>
            <a:r>
              <a:rPr lang="en-US" altLang="ko-KR" sz="1500" dirty="0" smtClean="0"/>
              <a:t>”, </a:t>
            </a:r>
            <a:r>
              <a:rPr lang="ko-KR" altLang="en-US" sz="1500" dirty="0" smtClean="0"/>
              <a:t>㈜</a:t>
            </a:r>
            <a:r>
              <a:rPr lang="ko-KR" altLang="en-US" sz="1500" dirty="0" err="1" smtClean="0"/>
              <a:t>줌인터넷</a:t>
            </a:r>
            <a:r>
              <a:rPr lang="en-US" altLang="ko-KR" sz="1500" dirty="0" smtClean="0"/>
              <a:t>, 2011</a:t>
            </a:r>
          </a:p>
          <a:p>
            <a:pPr marL="0" indent="0">
              <a:buNone/>
            </a:pPr>
            <a:r>
              <a:rPr lang="en-US" altLang="ko-KR" sz="1500" dirty="0" smtClean="0"/>
              <a:t>[5] </a:t>
            </a:r>
            <a:r>
              <a:rPr lang="ko-KR" altLang="en-US" sz="1500" dirty="0" smtClean="0"/>
              <a:t>㈜</a:t>
            </a:r>
            <a:r>
              <a:rPr lang="ko-KR" altLang="en-US" sz="1500" dirty="0" err="1" smtClean="0"/>
              <a:t>크로센트</a:t>
            </a:r>
            <a:r>
              <a:rPr lang="ko-KR" altLang="en-US" sz="1500" dirty="0" smtClean="0"/>
              <a:t> 박종훈</a:t>
            </a:r>
            <a:r>
              <a:rPr lang="en-US" altLang="ko-KR" sz="1500" dirty="0" smtClean="0"/>
              <a:t>, “</a:t>
            </a:r>
            <a:r>
              <a:rPr lang="ko-KR" altLang="en-US" sz="1500" dirty="0" smtClean="0"/>
              <a:t>새롭게 </a:t>
            </a:r>
            <a:r>
              <a:rPr lang="ko-KR" altLang="en-US" sz="1500" dirty="0" err="1" smtClean="0"/>
              <a:t>주목받는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5</a:t>
            </a:r>
            <a:r>
              <a:rPr lang="ko-KR" altLang="en-US" sz="1500" dirty="0" smtClean="0"/>
              <a:t>가지 </a:t>
            </a:r>
            <a:r>
              <a:rPr lang="ko-KR" altLang="en-US" sz="1500" dirty="0" err="1" smtClean="0"/>
              <a:t>오픈소스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빅데이터</a:t>
            </a:r>
            <a:r>
              <a:rPr lang="ko-KR" altLang="en-US" sz="1500" dirty="0" smtClean="0"/>
              <a:t> 요소 기술</a:t>
            </a:r>
            <a:r>
              <a:rPr lang="en-US" altLang="ko-KR" sz="1500" dirty="0" smtClean="0"/>
              <a:t>”, </a:t>
            </a:r>
            <a:r>
              <a:rPr lang="ko-KR" altLang="en-US" sz="1500" dirty="0" err="1" smtClean="0"/>
              <a:t>크로센트</a:t>
            </a:r>
            <a:r>
              <a:rPr lang="en-US" altLang="ko-KR" sz="1500" dirty="0" smtClean="0"/>
              <a:t>, 2012, 11</a:t>
            </a:r>
          </a:p>
          <a:p>
            <a:pPr marL="0" indent="0">
              <a:buNone/>
            </a:pPr>
            <a:r>
              <a:rPr lang="en-US" altLang="ko-KR" sz="1500" dirty="0" smtClean="0"/>
              <a:t>[6] KISA, “KISA Internet Weekly”, KISA, 2012 9</a:t>
            </a:r>
            <a:r>
              <a:rPr lang="ko-KR" altLang="en-US" sz="1500" dirty="0" smtClean="0"/>
              <a:t>월 </a:t>
            </a:r>
            <a:r>
              <a:rPr lang="en-US" altLang="ko-KR" sz="1500" dirty="0" smtClean="0"/>
              <a:t>3</a:t>
            </a:r>
            <a:r>
              <a:rPr lang="ko-KR" altLang="en-US" sz="1500" dirty="0" smtClean="0"/>
              <a:t>주</a:t>
            </a:r>
            <a:endParaRPr lang="en-US" altLang="ko-KR" sz="1500" dirty="0" smtClean="0"/>
          </a:p>
          <a:p>
            <a:pPr marL="0" indent="0">
              <a:buNone/>
            </a:pPr>
            <a:r>
              <a:rPr lang="en-US" altLang="ko-KR" sz="1500" dirty="0" smtClean="0"/>
              <a:t>[7] “</a:t>
            </a:r>
            <a:r>
              <a:rPr lang="ko-KR" altLang="en-US" sz="1500" dirty="0" err="1" smtClean="0"/>
              <a:t>빅데이터</a:t>
            </a:r>
            <a:r>
              <a:rPr lang="ko-KR" altLang="en-US" sz="1500" dirty="0" smtClean="0"/>
              <a:t> 활용이 개인정보 유출로 이어지지 않도록 법제화 </a:t>
            </a:r>
            <a:r>
              <a:rPr lang="ko-KR" altLang="en-US" sz="1500" dirty="0" err="1" smtClean="0"/>
              <a:t>노력이어져야</a:t>
            </a:r>
            <a:r>
              <a:rPr lang="en-US" altLang="ko-KR" sz="1500" dirty="0" smtClean="0"/>
              <a:t>”, </a:t>
            </a:r>
            <a:r>
              <a:rPr lang="ko-KR" altLang="en-US" sz="1500" dirty="0" err="1" smtClean="0"/>
              <a:t>디지털타임스</a:t>
            </a:r>
            <a:r>
              <a:rPr lang="en-US" altLang="ko-KR" sz="1500" dirty="0" smtClean="0"/>
              <a:t>, 2012.10.19</a:t>
            </a:r>
            <a:r>
              <a:rPr lang="en-US" altLang="ko-KR" sz="1500" dirty="0"/>
              <a:t>, http://www.dt.co.kr/contents.html?article_no=2012101902019960785001, </a:t>
            </a:r>
            <a:r>
              <a:rPr lang="en-US" altLang="ko-KR" sz="1500" dirty="0" smtClean="0"/>
              <a:t>2012.11.25</a:t>
            </a:r>
          </a:p>
          <a:p>
            <a:pPr marL="0" indent="0">
              <a:buNone/>
            </a:pPr>
            <a:r>
              <a:rPr lang="en-US" altLang="ko-KR" sz="1500" dirty="0" smtClean="0"/>
              <a:t>[8] “</a:t>
            </a:r>
            <a:r>
              <a:rPr lang="ko-KR" altLang="en-US" sz="1500" dirty="0" err="1" smtClean="0"/>
              <a:t>빅데이터와</a:t>
            </a:r>
            <a:r>
              <a:rPr lang="ko-KR" altLang="en-US" sz="1500" dirty="0" smtClean="0"/>
              <a:t> 개인정보보호를 관통하는 키워드는</a:t>
            </a:r>
            <a:r>
              <a:rPr lang="en-US" altLang="ko-KR" sz="1500" dirty="0" smtClean="0"/>
              <a:t>?”, </a:t>
            </a:r>
            <a:r>
              <a:rPr lang="ko-KR" altLang="en-US" sz="1500" dirty="0" smtClean="0"/>
              <a:t>보안뉴스</a:t>
            </a:r>
            <a:r>
              <a:rPr lang="en-US" altLang="ko-KR" sz="1500" dirty="0"/>
              <a:t>, 2012.10.19, http://www.boannews.com/media/view.asp?idx=33306&amp;kind=1, </a:t>
            </a:r>
            <a:r>
              <a:rPr lang="en-US" altLang="ko-KR" sz="1500" dirty="0" smtClean="0"/>
              <a:t>2012.11.25</a:t>
            </a:r>
          </a:p>
          <a:p>
            <a:pPr marL="0" indent="0">
              <a:buNone/>
            </a:pP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5563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Data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배 경</a:t>
            </a:r>
            <a:endParaRPr lang="en-US" altLang="ko-KR" dirty="0" smtClean="0"/>
          </a:p>
        </p:txBody>
      </p:sp>
      <p:pic>
        <p:nvPicPr>
          <p:cNvPr id="1026" name="Picture 2" descr="http://blog.sonian.com/Portals/55486/images/Economist%20Data%20Chart%2002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05" y="3571936"/>
            <a:ext cx="27622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ntelfreepress.com/wp-content/uploads/migrated/image-219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88" y="3571936"/>
            <a:ext cx="4997276" cy="273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2" t="58222" r="46933" b="19570"/>
          <a:stretch/>
        </p:blipFill>
        <p:spPr bwMode="auto">
          <a:xfrm>
            <a:off x="920843" y="1968722"/>
            <a:ext cx="3848521" cy="1603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8" t="58493" r="70628" b="24632"/>
          <a:stretch/>
        </p:blipFill>
        <p:spPr bwMode="auto">
          <a:xfrm>
            <a:off x="4769365" y="1982915"/>
            <a:ext cx="4012195" cy="1589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71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Data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배 경</a:t>
            </a:r>
            <a:endParaRPr lang="en-US" altLang="ko-KR" dirty="0" smtClean="0"/>
          </a:p>
          <a:p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r>
              <a:rPr lang="ko-KR" altLang="en-US" b="1" dirty="0" smtClean="0"/>
              <a:t>데이터의 활용을 통한 새로운 이익 창출이 필요</a:t>
            </a:r>
            <a:r>
              <a:rPr lang="en-US" altLang="ko-KR" b="1" dirty="0" smtClean="0"/>
              <a:t>!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-46240" y="2636912"/>
            <a:ext cx="9238878" cy="1008112"/>
            <a:chOff x="-46240" y="1916832"/>
            <a:chExt cx="9238878" cy="1008112"/>
          </a:xfrm>
        </p:grpSpPr>
        <p:sp>
          <p:nvSpPr>
            <p:cNvPr id="9" name="직사각형 8"/>
            <p:cNvSpPr/>
            <p:nvPr/>
          </p:nvSpPr>
          <p:spPr>
            <a:xfrm>
              <a:off x="-46240" y="1916832"/>
              <a:ext cx="9238878" cy="10081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127640" y="2060848"/>
              <a:ext cx="4896544" cy="730700"/>
              <a:chOff x="1475656" y="1933220"/>
              <a:chExt cx="4896544" cy="576064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1475656" y="1933220"/>
                <a:ext cx="2160240" cy="576064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전자화</a:t>
                </a:r>
                <a:r>
                  <a:rPr lang="en-US" altLang="ko-KR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/</a:t>
                </a:r>
                <a:r>
                  <a:rPr lang="ko-KR" alt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정보화</a:t>
                </a:r>
                <a:endPara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" name="오른쪽 화살표 5"/>
              <p:cNvSpPr/>
              <p:nvPr/>
            </p:nvSpPr>
            <p:spPr>
              <a:xfrm>
                <a:off x="3851920" y="2077236"/>
                <a:ext cx="216024" cy="288032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unrise" dir="t"/>
              </a:scene3d>
              <a:sp3d prstMaterial="dkEdge">
                <a:bevelT w="139700" h="139700" prst="divo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4211960" y="1933220"/>
                <a:ext cx="2160240" cy="576064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데이터 활용</a:t>
                </a:r>
                <a:endPara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45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Big Data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411760" y="1421758"/>
            <a:ext cx="4392488" cy="4959570"/>
            <a:chOff x="4716016" y="950529"/>
            <a:chExt cx="4392488" cy="4959570"/>
          </a:xfrm>
        </p:grpSpPr>
        <p:sp>
          <p:nvSpPr>
            <p:cNvPr id="10" name="타원 9"/>
            <p:cNvSpPr/>
            <p:nvPr/>
          </p:nvSpPr>
          <p:spPr>
            <a:xfrm>
              <a:off x="4716016" y="950529"/>
              <a:ext cx="4392488" cy="4959570"/>
            </a:xfrm>
            <a:prstGeom prst="ellipse">
              <a:avLst/>
            </a:prstGeom>
            <a:solidFill>
              <a:srgbClr val="EDB82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902930" y="1700808"/>
              <a:ext cx="4018660" cy="3871236"/>
            </a:xfrm>
            <a:prstGeom prst="ellipse">
              <a:avLst/>
            </a:prstGeom>
            <a:solidFill>
              <a:srgbClr val="F34D1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78679" y="1167135"/>
              <a:ext cx="13356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인재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조직</a:t>
              </a:r>
              <a:endPara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(Data Scientist ..)</a:t>
              </a:r>
              <a:endPara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35041" y="2021667"/>
              <a:ext cx="23054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데이터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수집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저장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처리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분석 기술</a:t>
              </a:r>
              <a:endPara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(HADOOP,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NoSQL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</a:t>
              </a:r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통계해석 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..)</a:t>
              </a:r>
              <a:endPara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5207880" y="2469851"/>
              <a:ext cx="3336398" cy="296588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950070" y="1124744"/>
            <a:ext cx="1367068" cy="5392690"/>
            <a:chOff x="6950070" y="1124744"/>
            <a:chExt cx="1367068" cy="5392690"/>
          </a:xfrm>
        </p:grpSpPr>
        <p:grpSp>
          <p:nvGrpSpPr>
            <p:cNvPr id="24" name="그룹 23"/>
            <p:cNvGrpSpPr/>
            <p:nvPr/>
          </p:nvGrpSpPr>
          <p:grpSpPr>
            <a:xfrm>
              <a:off x="7155057" y="3223606"/>
              <a:ext cx="216024" cy="3293828"/>
              <a:chOff x="7668344" y="2174665"/>
              <a:chExt cx="216024" cy="2399107"/>
            </a:xfrm>
          </p:grpSpPr>
          <p:sp>
            <p:nvSpPr>
              <p:cNvPr id="22" name="양쪽 중괄호 21"/>
              <p:cNvSpPr/>
              <p:nvPr/>
            </p:nvSpPr>
            <p:spPr>
              <a:xfrm>
                <a:off x="7668344" y="2174665"/>
                <a:ext cx="216024" cy="2303677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668344" y="2174665"/>
                <a:ext cx="108012" cy="2399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705578" y="1638363"/>
              <a:ext cx="216024" cy="4879069"/>
              <a:chOff x="7668344" y="1886206"/>
              <a:chExt cx="216024" cy="2624292"/>
            </a:xfrm>
          </p:grpSpPr>
          <p:sp>
            <p:nvSpPr>
              <p:cNvPr id="27" name="양쪽 중괄호 26"/>
              <p:cNvSpPr/>
              <p:nvPr/>
            </p:nvSpPr>
            <p:spPr>
              <a:xfrm>
                <a:off x="7668344" y="1886206"/>
                <a:ext cx="216024" cy="2592136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668344" y="1886206"/>
                <a:ext cx="108012" cy="26242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950070" y="2762802"/>
              <a:ext cx="7986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종래의</a:t>
              </a:r>
              <a:endPara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빅</a:t>
              </a:r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데이터</a:t>
              </a:r>
              <a:endPara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18521" y="1124744"/>
              <a:ext cx="7986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광의의</a:t>
              </a:r>
              <a:endPara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빅</a:t>
              </a:r>
              <a:r>
                <a:rPr lang="ko-KR" altLang="en-US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데이터</a:t>
              </a:r>
              <a:endPara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31"/>
          <p:cNvGrpSpPr>
            <a:grpSpLocks/>
          </p:cNvGrpSpPr>
          <p:nvPr/>
        </p:nvGrpSpPr>
        <p:grpSpPr bwMode="auto">
          <a:xfrm>
            <a:off x="2315368" y="2208325"/>
            <a:ext cx="4501835" cy="4426747"/>
            <a:chOff x="1477" y="1075"/>
            <a:chExt cx="3011" cy="2930"/>
          </a:xfrm>
        </p:grpSpPr>
        <p:grpSp>
          <p:nvGrpSpPr>
            <p:cNvPr id="21" name="Group 16"/>
            <p:cNvGrpSpPr>
              <a:grpSpLocks/>
            </p:cNvGrpSpPr>
            <p:nvPr/>
          </p:nvGrpSpPr>
          <p:grpSpPr bwMode="auto">
            <a:xfrm>
              <a:off x="1791" y="1442"/>
              <a:ext cx="2359" cy="2302"/>
              <a:chOff x="1744" y="1349"/>
              <a:chExt cx="2186" cy="2133"/>
            </a:xfrm>
          </p:grpSpPr>
          <p:grpSp>
            <p:nvGrpSpPr>
              <p:cNvPr id="36" name="Group 17"/>
              <p:cNvGrpSpPr>
                <a:grpSpLocks/>
              </p:cNvGrpSpPr>
              <p:nvPr/>
            </p:nvGrpSpPr>
            <p:grpSpPr bwMode="auto">
              <a:xfrm>
                <a:off x="1744" y="1349"/>
                <a:ext cx="2186" cy="2133"/>
                <a:chOff x="-431" y="3339"/>
                <a:chExt cx="2904" cy="2904"/>
              </a:xfrm>
            </p:grpSpPr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>
                  <a:off x="-431" y="3339"/>
                  <a:ext cx="2904" cy="2904"/>
                </a:xfrm>
                <a:custGeom>
                  <a:avLst/>
                  <a:gdLst>
                    <a:gd name="T0" fmla="*/ 1452 w 21600"/>
                    <a:gd name="T1" fmla="*/ 0 h 21600"/>
                    <a:gd name="T2" fmla="*/ 425 w 21600"/>
                    <a:gd name="T3" fmla="*/ 425 h 21600"/>
                    <a:gd name="T4" fmla="*/ 0 w 21600"/>
                    <a:gd name="T5" fmla="*/ 1452 h 21600"/>
                    <a:gd name="T6" fmla="*/ 425 w 21600"/>
                    <a:gd name="T7" fmla="*/ 2479 h 21600"/>
                    <a:gd name="T8" fmla="*/ 1452 w 21600"/>
                    <a:gd name="T9" fmla="*/ 2904 h 21600"/>
                    <a:gd name="T10" fmla="*/ 2479 w 21600"/>
                    <a:gd name="T11" fmla="*/ 2479 h 21600"/>
                    <a:gd name="T12" fmla="*/ 2904 w 21600"/>
                    <a:gd name="T13" fmla="*/ 1452 h 21600"/>
                    <a:gd name="T14" fmla="*/ 2479 w 21600"/>
                    <a:gd name="T15" fmla="*/ 425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61 w 21600"/>
                    <a:gd name="T25" fmla="*/ 3161 h 21600"/>
                    <a:gd name="T26" fmla="*/ 18439 w 21600"/>
                    <a:gd name="T27" fmla="*/ 18439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803" y="10800"/>
                      </a:moveTo>
                      <a:cubicBezTo>
                        <a:pt x="803" y="16321"/>
                        <a:pt x="5279" y="20797"/>
                        <a:pt x="10800" y="20797"/>
                      </a:cubicBezTo>
                      <a:cubicBezTo>
                        <a:pt x="16321" y="20797"/>
                        <a:pt x="20797" y="16321"/>
                        <a:pt x="20797" y="10800"/>
                      </a:cubicBezTo>
                      <a:cubicBezTo>
                        <a:pt x="20797" y="5279"/>
                        <a:pt x="16321" y="803"/>
                        <a:pt x="10800" y="803"/>
                      </a:cubicBezTo>
                      <a:cubicBezTo>
                        <a:pt x="5279" y="803"/>
                        <a:pt x="803" y="5279"/>
                        <a:pt x="803" y="1080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25000"/>
                      </a:srgbClr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>
                  <a:off x="-431" y="3339"/>
                  <a:ext cx="2904" cy="2904"/>
                </a:xfrm>
                <a:custGeom>
                  <a:avLst/>
                  <a:gdLst>
                    <a:gd name="G0" fmla="+- 2300 0 0"/>
                    <a:gd name="G1" fmla="+- 21600 0 2300"/>
                    <a:gd name="G2" fmla="+- 21600 0 2300"/>
                    <a:gd name="G3" fmla="*/ G0 2929 10000"/>
                    <a:gd name="G4" fmla="+- 21600 0 G3"/>
                    <a:gd name="G5" fmla="+- 21600 0 G3"/>
                    <a:gd name="T0" fmla="*/ 10800 w 21600"/>
                    <a:gd name="T1" fmla="*/ 0 h 21600"/>
                    <a:gd name="T2" fmla="*/ 3163 w 21600"/>
                    <a:gd name="T3" fmla="*/ 3163 h 21600"/>
                    <a:gd name="T4" fmla="*/ 0 w 21600"/>
                    <a:gd name="T5" fmla="*/ 10800 h 21600"/>
                    <a:gd name="T6" fmla="*/ 3163 w 21600"/>
                    <a:gd name="T7" fmla="*/ 18437 h 21600"/>
                    <a:gd name="T8" fmla="*/ 10800 w 21600"/>
                    <a:gd name="T9" fmla="*/ 21600 h 21600"/>
                    <a:gd name="T10" fmla="*/ 18437 w 21600"/>
                    <a:gd name="T11" fmla="*/ 18437 h 21600"/>
                    <a:gd name="T12" fmla="*/ 21600 w 21600"/>
                    <a:gd name="T13" fmla="*/ 10800 h 21600"/>
                    <a:gd name="T14" fmla="*/ 18437 w 21600"/>
                    <a:gd name="T15" fmla="*/ 3163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2300" y="10800"/>
                      </a:moveTo>
                      <a:cubicBezTo>
                        <a:pt x="2300" y="15494"/>
                        <a:pt x="6106" y="19300"/>
                        <a:pt x="10800" y="19300"/>
                      </a:cubicBezTo>
                      <a:cubicBezTo>
                        <a:pt x="15494" y="19300"/>
                        <a:pt x="19300" y="15494"/>
                        <a:pt x="19300" y="10800"/>
                      </a:cubicBezTo>
                      <a:cubicBezTo>
                        <a:pt x="19300" y="6106"/>
                        <a:pt x="15494" y="2300"/>
                        <a:pt x="10800" y="2300"/>
                      </a:cubicBezTo>
                      <a:cubicBezTo>
                        <a:pt x="6106" y="2300"/>
                        <a:pt x="2300" y="6106"/>
                        <a:pt x="2300" y="1080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5E9EFF"/>
                    </a:gs>
                    <a:gs pos="39999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37" name="Oval 20"/>
              <p:cNvSpPr>
                <a:spLocks noChangeArrowheads="1"/>
              </p:cNvSpPr>
              <p:nvPr/>
            </p:nvSpPr>
            <p:spPr bwMode="auto">
              <a:xfrm>
                <a:off x="1882" y="1480"/>
                <a:ext cx="1860" cy="1815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</p:grpSp>
        <p:pic>
          <p:nvPicPr>
            <p:cNvPr id="29" name="Picture 23" descr="블릿_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" y="1075"/>
              <a:ext cx="1322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5" descr="블릿_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" y="2652"/>
              <a:ext cx="1321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6" descr="블릿_pu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" y="2683"/>
              <a:ext cx="1348" cy="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 Box 27"/>
            <p:cNvSpPr txBox="1">
              <a:spLocks noChangeArrowheads="1"/>
            </p:cNvSpPr>
            <p:nvPr/>
          </p:nvSpPr>
          <p:spPr bwMode="auto">
            <a:xfrm>
              <a:off x="2553" y="1373"/>
              <a:ext cx="859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5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Volume</a:t>
              </a:r>
              <a:endParaRPr lang="en-US" altLang="ko-KR" sz="2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 Box 28"/>
            <p:cNvSpPr txBox="1">
              <a:spLocks noChangeArrowheads="1"/>
            </p:cNvSpPr>
            <p:nvPr/>
          </p:nvSpPr>
          <p:spPr bwMode="auto">
            <a:xfrm>
              <a:off x="3363" y="2955"/>
              <a:ext cx="890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5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Velocity</a:t>
              </a:r>
              <a:endParaRPr lang="en-US" altLang="ko-KR" sz="2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 Box 29"/>
            <p:cNvSpPr txBox="1">
              <a:spLocks noChangeArrowheads="1"/>
            </p:cNvSpPr>
            <p:nvPr/>
          </p:nvSpPr>
          <p:spPr bwMode="auto">
            <a:xfrm>
              <a:off x="1734" y="2969"/>
              <a:ext cx="78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5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Variety</a:t>
              </a:r>
              <a:endParaRPr lang="en-US" altLang="ko-KR" sz="2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1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</a:p>
          <a:p>
            <a:endParaRPr lang="en-US" altLang="ko-KR" dirty="0"/>
          </a:p>
          <a:p>
            <a:pPr marL="0" indent="0" algn="just">
              <a:buNone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가치창출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58" y="3258032"/>
            <a:ext cx="5793284" cy="245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-46240" y="2060848"/>
            <a:ext cx="9238878" cy="1008112"/>
            <a:chOff x="-46240" y="2420888"/>
            <a:chExt cx="9238878" cy="1008112"/>
          </a:xfrm>
        </p:grpSpPr>
        <p:sp>
          <p:nvSpPr>
            <p:cNvPr id="15" name="직사각형 14"/>
            <p:cNvSpPr/>
            <p:nvPr/>
          </p:nvSpPr>
          <p:spPr>
            <a:xfrm>
              <a:off x="-46240" y="2420888"/>
              <a:ext cx="9238878" cy="10081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35833" y="2564904"/>
              <a:ext cx="223651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effectLst>
                    <a:reflection blurRad="12700" stA="28000" endPos="45000" dist="1000" dir="5400000" sy="-100000" algn="bl" rotWithShape="0"/>
                  </a:effectLst>
                </a:rPr>
                <a:t>가치창출</a:t>
              </a:r>
              <a:endParaRPr lang="en-US" altLang="ko-KR" sz="4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기술의 현재</a:t>
            </a:r>
            <a:endParaRPr lang="en-US" altLang="ko-KR" dirty="0" smtClean="0"/>
          </a:p>
        </p:txBody>
      </p:sp>
      <p:pic>
        <p:nvPicPr>
          <p:cNvPr id="7170" name="Picture 2" descr="http://www.capgemini.com/technology-blog/files/2012/09/big-data-vend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832"/>
            <a:ext cx="8065665" cy="448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2359"/>
            <a:ext cx="8199024" cy="461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324544" y="2348880"/>
            <a:ext cx="10009112" cy="2905125"/>
            <a:chOff x="-324544" y="2348880"/>
            <a:chExt cx="10009112" cy="2905125"/>
          </a:xfrm>
        </p:grpSpPr>
        <p:sp>
          <p:nvSpPr>
            <p:cNvPr id="4" name="직사각형 3"/>
            <p:cNvSpPr/>
            <p:nvPr/>
          </p:nvSpPr>
          <p:spPr>
            <a:xfrm>
              <a:off x="-324544" y="2348880"/>
              <a:ext cx="10009112" cy="290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cfile2.uf.tistory.com/image/120FB83B500188D714874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348880"/>
              <a:ext cx="5715000" cy="290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15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주목할 만한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en-US" altLang="ko-KR" dirty="0" smtClean="0"/>
              <a:t>STORM &amp; KAFKA</a:t>
            </a:r>
          </a:p>
          <a:p>
            <a:pPr lvl="4"/>
            <a:endParaRPr lang="en-US" altLang="ko-KR" dirty="0" smtClean="0"/>
          </a:p>
          <a:p>
            <a:pPr lvl="1"/>
            <a:r>
              <a:rPr lang="en-US" altLang="ko-KR" dirty="0"/>
              <a:t>DRILL &amp; DREMEL</a:t>
            </a:r>
          </a:p>
          <a:p>
            <a:pPr lvl="4"/>
            <a:endParaRPr lang="en-US" altLang="ko-KR" dirty="0" smtClean="0"/>
          </a:p>
          <a:p>
            <a:pPr lvl="1"/>
            <a:r>
              <a:rPr lang="en-US" altLang="ko-KR" dirty="0"/>
              <a:t>R</a:t>
            </a:r>
          </a:p>
          <a:p>
            <a:pPr lvl="4"/>
            <a:endParaRPr lang="en-US" altLang="ko-KR" dirty="0"/>
          </a:p>
          <a:p>
            <a:pPr lvl="1"/>
            <a:r>
              <a:rPr lang="en-US" altLang="ko-KR" dirty="0"/>
              <a:t>GREMLIN &amp; </a:t>
            </a:r>
            <a:r>
              <a:rPr lang="en-US" altLang="ko-KR" dirty="0" smtClean="0"/>
              <a:t>GIRAPH</a:t>
            </a:r>
          </a:p>
          <a:p>
            <a:pPr lvl="4"/>
            <a:endParaRPr lang="en-US" altLang="ko-KR" dirty="0"/>
          </a:p>
          <a:p>
            <a:pPr lvl="1"/>
            <a:r>
              <a:rPr lang="en-US" altLang="ko-KR" dirty="0" smtClean="0"/>
              <a:t>D3</a:t>
            </a:r>
            <a:endParaRPr lang="en-US" altLang="ko-KR" dirty="0"/>
          </a:p>
          <a:p>
            <a:pPr lvl="4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9235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2D413-07EF-42AF-9ED4-7D4C7360649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</a:t>
            </a:r>
            <a:r>
              <a:rPr lang="ko-KR" altLang="en-US" dirty="0" smtClean="0"/>
              <a:t>기술 동향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39750" y="1268413"/>
            <a:ext cx="8353425" cy="4968875"/>
          </a:xfrm>
        </p:spPr>
        <p:txBody>
          <a:bodyPr>
            <a:normAutofit/>
          </a:bodyPr>
          <a:lstStyle/>
          <a:p>
            <a:r>
              <a:rPr lang="en-US" altLang="ko-KR" dirty="0"/>
              <a:t>STORM &amp; </a:t>
            </a:r>
            <a:r>
              <a:rPr lang="en-US" altLang="ko-KR" dirty="0" smtClean="0"/>
              <a:t>KAFKA</a:t>
            </a:r>
            <a:endParaRPr lang="en-US" altLang="ko-KR" dirty="0"/>
          </a:p>
          <a:p>
            <a:pPr lvl="1"/>
            <a:r>
              <a:rPr lang="ko-KR" altLang="en-US" dirty="0" smtClean="0"/>
              <a:t>기술설명</a:t>
            </a:r>
            <a:endParaRPr lang="en-US" altLang="ko-KR" dirty="0"/>
          </a:p>
          <a:p>
            <a:pPr lvl="2"/>
            <a:r>
              <a:rPr lang="ko-KR" altLang="en-US" dirty="0" err="1" smtClean="0"/>
              <a:t>스톰</a:t>
            </a:r>
            <a:r>
              <a:rPr lang="ko-KR" altLang="en-US" dirty="0" smtClean="0"/>
              <a:t> </a:t>
            </a:r>
            <a:r>
              <a:rPr lang="en-US" altLang="ko-KR" dirty="0" smtClean="0"/>
              <a:t>(STORM)</a:t>
            </a:r>
          </a:p>
          <a:p>
            <a:pPr lvl="3"/>
            <a:r>
              <a:rPr lang="ko-KR" altLang="en-US" dirty="0" err="1" smtClean="0"/>
              <a:t>트위터에서</a:t>
            </a:r>
            <a:r>
              <a:rPr lang="ko-KR" altLang="en-US" dirty="0" smtClean="0"/>
              <a:t> 개발한 분산 실시간 </a:t>
            </a:r>
            <a:r>
              <a:rPr lang="ko-KR" altLang="en-US" dirty="0" err="1" smtClean="0"/>
              <a:t>컴퓨테이션</a:t>
            </a:r>
            <a:r>
              <a:rPr lang="ko-KR" altLang="en-US" dirty="0" smtClean="0"/>
              <a:t> 시스템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하둡이</a:t>
            </a:r>
            <a:r>
              <a:rPr lang="ko-KR" altLang="en-US" dirty="0" smtClean="0"/>
              <a:t> 배치 </a:t>
            </a:r>
            <a:r>
              <a:rPr lang="ko-KR" altLang="en-US" dirty="0" err="1" smtClean="0"/>
              <a:t>프로세싱하는</a:t>
            </a:r>
            <a:r>
              <a:rPr lang="ko-KR" altLang="en-US" dirty="0" smtClean="0"/>
              <a:t> 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스톰은</a:t>
            </a:r>
            <a:r>
              <a:rPr lang="ko-KR" altLang="en-US" dirty="0" smtClean="0"/>
              <a:t> 실시간 </a:t>
            </a:r>
            <a:r>
              <a:rPr lang="ko-KR" altLang="en-US" dirty="0" err="1" smtClean="0"/>
              <a:t>프로세싱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2"/>
            <a:r>
              <a:rPr lang="ko-KR" altLang="en-US" dirty="0" smtClean="0"/>
              <a:t>카프카 </a:t>
            </a:r>
            <a:r>
              <a:rPr lang="en-US" altLang="ko-KR" dirty="0" smtClean="0"/>
              <a:t>(KAFKA)</a:t>
            </a:r>
          </a:p>
          <a:p>
            <a:pPr lvl="3"/>
            <a:r>
              <a:rPr lang="ko-KR" altLang="en-US" dirty="0" err="1" smtClean="0"/>
              <a:t>링크드인에서</a:t>
            </a:r>
            <a:r>
              <a:rPr lang="ko-KR" altLang="en-US" dirty="0" smtClean="0"/>
              <a:t> 개발된 </a:t>
            </a:r>
            <a:r>
              <a:rPr lang="ko-KR" altLang="en-US" dirty="0" err="1" smtClean="0"/>
              <a:t>메시징</a:t>
            </a:r>
            <a:r>
              <a:rPr lang="ko-KR" altLang="en-US" dirty="0" smtClean="0"/>
              <a:t> 시스템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액티비티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그 배후가 되는 데이터 </a:t>
            </a:r>
            <a:r>
              <a:rPr lang="ko-KR" altLang="en-US" dirty="0" err="1" smtClean="0"/>
              <a:t>스로세싱</a:t>
            </a:r>
            <a:r>
              <a:rPr lang="ko-KR" altLang="en-US" dirty="0" smtClean="0"/>
              <a:t> 파이프라인을 위한 기반 역할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03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7823</TotalTime>
  <Words>1044</Words>
  <Application>Microsoft Office PowerPoint</Application>
  <PresentationFormat>화면 슬라이드 쇼(4:3)</PresentationFormat>
  <Paragraphs>294</Paragraphs>
  <Slides>29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목 차</vt:lpstr>
      <vt:lpstr>Big Data란?</vt:lpstr>
      <vt:lpstr>Big Data란?</vt:lpstr>
      <vt:lpstr>Big Data란?</vt:lpstr>
      <vt:lpstr>Big Data란?</vt:lpstr>
      <vt:lpstr>Big Data 기술 동향</vt:lpstr>
      <vt:lpstr>Big Data 기술 동향</vt:lpstr>
      <vt:lpstr>Big Data 기술 동향</vt:lpstr>
      <vt:lpstr>Big Data 기술 동향</vt:lpstr>
      <vt:lpstr>Big Data 기술 동향</vt:lpstr>
      <vt:lpstr>Big Data 기술 동향</vt:lpstr>
      <vt:lpstr>Big Data 기술 동향</vt:lpstr>
      <vt:lpstr>Big Data 기술 동향</vt:lpstr>
      <vt:lpstr>Big Data 기술 동향</vt:lpstr>
      <vt:lpstr>Big Data 기술 동향</vt:lpstr>
      <vt:lpstr>Big Data 기술 동향</vt:lpstr>
      <vt:lpstr>Big Data 기술 동향</vt:lpstr>
      <vt:lpstr>Big Data 기술 동향</vt:lpstr>
      <vt:lpstr>Big Data 전문가</vt:lpstr>
      <vt:lpstr>Big Data 전문가</vt:lpstr>
      <vt:lpstr>Big Data 활용의 이슈</vt:lpstr>
      <vt:lpstr>Big Data 활용의 이슈</vt:lpstr>
      <vt:lpstr>Big Data 활용의 이슈</vt:lpstr>
      <vt:lpstr>Big Data 활용의 이슈</vt:lpstr>
      <vt:lpstr>Big Data 활용의 이슈</vt:lpstr>
      <vt:lpstr>결 론</vt:lpstr>
      <vt:lpstr>PowerPoint 프레젠테이션</vt:lpstr>
      <vt:lpstr>Reference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손정호</dc:creator>
  <cp:lastModifiedBy>si</cp:lastModifiedBy>
  <cp:revision>216</cp:revision>
  <cp:lastPrinted>2012-11-28T06:30:17Z</cp:lastPrinted>
  <dcterms:created xsi:type="dcterms:W3CDTF">2012-03-13T00:22:16Z</dcterms:created>
  <dcterms:modified xsi:type="dcterms:W3CDTF">2012-12-06T04:43:36Z</dcterms:modified>
</cp:coreProperties>
</file>